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6" r:id="rId2"/>
    <p:sldId id="268" r:id="rId3"/>
    <p:sldId id="257" r:id="rId4"/>
    <p:sldId id="258" r:id="rId5"/>
    <p:sldId id="259" r:id="rId6"/>
    <p:sldId id="260" r:id="rId7"/>
    <p:sldId id="261" r:id="rId8"/>
    <p:sldId id="262" r:id="rId9"/>
    <p:sldId id="263" r:id="rId10"/>
    <p:sldId id="267" r:id="rId11"/>
    <p:sldId id="264" r:id="rId12"/>
    <p:sldId id="265" r:id="rId13"/>
    <p:sldId id="382" r:id="rId14"/>
    <p:sldId id="275" r:id="rId15"/>
    <p:sldId id="269" r:id="rId16"/>
    <p:sldId id="270" r:id="rId17"/>
    <p:sldId id="274" r:id="rId18"/>
    <p:sldId id="272" r:id="rId19"/>
    <p:sldId id="273" r:id="rId20"/>
    <p:sldId id="271"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383" r:id="rId42"/>
    <p:sldId id="296" r:id="rId43"/>
    <p:sldId id="297" r:id="rId44"/>
    <p:sldId id="366" r:id="rId45"/>
    <p:sldId id="367" r:id="rId46"/>
    <p:sldId id="368" r:id="rId47"/>
    <p:sldId id="298" r:id="rId48"/>
    <p:sldId id="299" r:id="rId49"/>
    <p:sldId id="300" r:id="rId50"/>
    <p:sldId id="369" r:id="rId51"/>
    <p:sldId id="301" r:id="rId52"/>
    <p:sldId id="302" r:id="rId53"/>
    <p:sldId id="303" r:id="rId54"/>
    <p:sldId id="304" r:id="rId55"/>
    <p:sldId id="305" r:id="rId56"/>
    <p:sldId id="306" r:id="rId57"/>
    <p:sldId id="307" r:id="rId58"/>
    <p:sldId id="308" r:id="rId59"/>
    <p:sldId id="309" r:id="rId60"/>
    <p:sldId id="310"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4" r:id="rId83"/>
    <p:sldId id="333"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2" r:id="rId101"/>
    <p:sldId id="351" r:id="rId102"/>
    <p:sldId id="353" r:id="rId103"/>
    <p:sldId id="354" r:id="rId104"/>
    <p:sldId id="355" r:id="rId105"/>
    <p:sldId id="370" r:id="rId106"/>
    <p:sldId id="371" r:id="rId107"/>
    <p:sldId id="372" r:id="rId108"/>
    <p:sldId id="373" r:id="rId109"/>
    <p:sldId id="374" r:id="rId110"/>
    <p:sldId id="375" r:id="rId111"/>
    <p:sldId id="376" r:id="rId112"/>
    <p:sldId id="377" r:id="rId113"/>
    <p:sldId id="378" r:id="rId114"/>
    <p:sldId id="379" r:id="rId115"/>
    <p:sldId id="380" r:id="rId116"/>
    <p:sldId id="381" r:id="rId117"/>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653BD777-0B6D-4929-B01D-1208EA1847B2}">
          <p14:sldIdLst>
            <p14:sldId id="266"/>
            <p14:sldId id="268"/>
            <p14:sldId id="257"/>
            <p14:sldId id="258"/>
            <p14:sldId id="259"/>
            <p14:sldId id="260"/>
            <p14:sldId id="261"/>
            <p14:sldId id="262"/>
            <p14:sldId id="263"/>
            <p14:sldId id="267"/>
            <p14:sldId id="264"/>
            <p14:sldId id="265"/>
            <p14:sldId id="382"/>
            <p14:sldId id="275"/>
            <p14:sldId id="269"/>
            <p14:sldId id="270"/>
            <p14:sldId id="274"/>
            <p14:sldId id="272"/>
            <p14:sldId id="273"/>
            <p14:sldId id="271"/>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383"/>
            <p14:sldId id="296"/>
            <p14:sldId id="297"/>
            <p14:sldId id="366"/>
            <p14:sldId id="367"/>
            <p14:sldId id="368"/>
            <p14:sldId id="298"/>
            <p14:sldId id="299"/>
            <p14:sldId id="300"/>
            <p14:sldId id="369"/>
            <p14:sldId id="301"/>
            <p14:sldId id="302"/>
            <p14:sldId id="303"/>
            <p14:sldId id="304"/>
            <p14:sldId id="305"/>
            <p14:sldId id="306"/>
            <p14:sldId id="307"/>
            <p14:sldId id="308"/>
            <p14:sldId id="309"/>
            <p14:sldId id="310"/>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4"/>
            <p14:sldId id="333"/>
            <p14:sldId id="335"/>
            <p14:sldId id="336"/>
            <p14:sldId id="337"/>
            <p14:sldId id="338"/>
            <p14:sldId id="339"/>
            <p14:sldId id="340"/>
            <p14:sldId id="341"/>
            <p14:sldId id="342"/>
            <p14:sldId id="343"/>
            <p14:sldId id="344"/>
            <p14:sldId id="345"/>
            <p14:sldId id="346"/>
            <p14:sldId id="347"/>
            <p14:sldId id="348"/>
            <p14:sldId id="349"/>
            <p14:sldId id="350"/>
            <p14:sldId id="352"/>
            <p14:sldId id="351"/>
            <p14:sldId id="353"/>
            <p14:sldId id="354"/>
            <p14:sldId id="355"/>
            <p14:sldId id="370"/>
            <p14:sldId id="371"/>
            <p14:sldId id="372"/>
            <p14:sldId id="373"/>
            <p14:sldId id="374"/>
            <p14:sldId id="375"/>
            <p14:sldId id="376"/>
            <p14:sldId id="377"/>
            <p14:sldId id="378"/>
            <p14:sldId id="379"/>
            <p14:sldId id="380"/>
            <p14:sldId id="3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4" autoAdjust="0"/>
    <p:restoredTop sz="94660"/>
  </p:normalViewPr>
  <p:slideViewPr>
    <p:cSldViewPr snapToGrid="0">
      <p:cViewPr varScale="1">
        <p:scale>
          <a:sx n="99" d="100"/>
          <a:sy n="99" d="100"/>
        </p:scale>
        <p:origin x="78" y="84"/>
      </p:cViewPr>
      <p:guideLst/>
    </p:cSldViewPr>
  </p:slideViewPr>
  <p:notesTextViewPr>
    <p:cViewPr>
      <p:scale>
        <a:sx n="1" d="1"/>
        <a:sy n="1" d="1"/>
      </p:scale>
      <p:origin x="0" y="0"/>
    </p:cViewPr>
  </p:notesTextViewPr>
  <p:sorterViewPr>
    <p:cViewPr>
      <p:scale>
        <a:sx n="100" d="100"/>
        <a:sy n="100" d="100"/>
      </p:scale>
      <p:origin x="0" y="-2503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A225753E-CD0D-4E5D-8E3E-CB65F0CFE5BE}" type="datetimeFigureOut">
              <a:rPr kumimoji="1" lang="ja-JP" altLang="en-US" smtClean="0"/>
              <a:t>2016/8/18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3884AA9-D300-4B81-B6EA-E580689BDE5A}" type="slidenum">
              <a:rPr kumimoji="1" lang="ja-JP" altLang="en-US" smtClean="0"/>
              <a:t>‹#›</a:t>
            </a:fld>
            <a:endParaRPr kumimoji="1" lang="ja-JP" altLang="en-US"/>
          </a:p>
        </p:txBody>
      </p:sp>
    </p:spTree>
    <p:extLst>
      <p:ext uri="{BB962C8B-B14F-4D97-AF65-F5344CB8AC3E}">
        <p14:creationId xmlns:p14="http://schemas.microsoft.com/office/powerpoint/2010/main" val="3468003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225753E-CD0D-4E5D-8E3E-CB65F0CFE5BE}" type="datetimeFigureOut">
              <a:rPr kumimoji="1" lang="ja-JP" altLang="en-US" smtClean="0"/>
              <a:t>2016/8/18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3884AA9-D300-4B81-B6EA-E580689BDE5A}" type="slidenum">
              <a:rPr kumimoji="1" lang="ja-JP" altLang="en-US" smtClean="0"/>
              <a:t>‹#›</a:t>
            </a:fld>
            <a:endParaRPr kumimoji="1" lang="ja-JP" altLang="en-US"/>
          </a:p>
        </p:txBody>
      </p:sp>
    </p:spTree>
    <p:extLst>
      <p:ext uri="{BB962C8B-B14F-4D97-AF65-F5344CB8AC3E}">
        <p14:creationId xmlns:p14="http://schemas.microsoft.com/office/powerpoint/2010/main" val="1457170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225753E-CD0D-4E5D-8E3E-CB65F0CFE5BE}" type="datetimeFigureOut">
              <a:rPr kumimoji="1" lang="ja-JP" altLang="en-US" smtClean="0"/>
              <a:t>2016/8/18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3884AA9-D300-4B81-B6EA-E580689BDE5A}" type="slidenum">
              <a:rPr kumimoji="1" lang="ja-JP" altLang="en-US" smtClean="0"/>
              <a:t>‹#›</a:t>
            </a:fld>
            <a:endParaRPr kumimoji="1" lang="ja-JP" altLang="en-US"/>
          </a:p>
        </p:txBody>
      </p:sp>
    </p:spTree>
    <p:extLst>
      <p:ext uri="{BB962C8B-B14F-4D97-AF65-F5344CB8AC3E}">
        <p14:creationId xmlns:p14="http://schemas.microsoft.com/office/powerpoint/2010/main" val="2907878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225753E-CD0D-4E5D-8E3E-CB65F0CFE5BE}" type="datetimeFigureOut">
              <a:rPr kumimoji="1" lang="ja-JP" altLang="en-US" smtClean="0"/>
              <a:t>2016/8/18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3884AA9-D300-4B81-B6EA-E580689BDE5A}" type="slidenum">
              <a:rPr kumimoji="1" lang="ja-JP" altLang="en-US" smtClean="0"/>
              <a:t>‹#›</a:t>
            </a:fld>
            <a:endParaRPr kumimoji="1" lang="ja-JP" altLang="en-US"/>
          </a:p>
        </p:txBody>
      </p:sp>
    </p:spTree>
    <p:extLst>
      <p:ext uri="{BB962C8B-B14F-4D97-AF65-F5344CB8AC3E}">
        <p14:creationId xmlns:p14="http://schemas.microsoft.com/office/powerpoint/2010/main" val="654459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A225753E-CD0D-4E5D-8E3E-CB65F0CFE5BE}" type="datetimeFigureOut">
              <a:rPr kumimoji="1" lang="ja-JP" altLang="en-US" smtClean="0"/>
              <a:t>2016/8/18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3884AA9-D300-4B81-B6EA-E580689BDE5A}" type="slidenum">
              <a:rPr kumimoji="1" lang="ja-JP" altLang="en-US" smtClean="0"/>
              <a:t>‹#›</a:t>
            </a:fld>
            <a:endParaRPr kumimoji="1" lang="ja-JP" altLang="en-US"/>
          </a:p>
        </p:txBody>
      </p:sp>
    </p:spTree>
    <p:extLst>
      <p:ext uri="{BB962C8B-B14F-4D97-AF65-F5344CB8AC3E}">
        <p14:creationId xmlns:p14="http://schemas.microsoft.com/office/powerpoint/2010/main" val="3077364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A225753E-CD0D-4E5D-8E3E-CB65F0CFE5BE}" type="datetimeFigureOut">
              <a:rPr kumimoji="1" lang="ja-JP" altLang="en-US" smtClean="0"/>
              <a:t>2016/8/18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3884AA9-D300-4B81-B6EA-E580689BDE5A}" type="slidenum">
              <a:rPr kumimoji="1" lang="ja-JP" altLang="en-US" smtClean="0"/>
              <a:t>‹#›</a:t>
            </a:fld>
            <a:endParaRPr kumimoji="1" lang="ja-JP" altLang="en-US"/>
          </a:p>
        </p:txBody>
      </p:sp>
    </p:spTree>
    <p:extLst>
      <p:ext uri="{BB962C8B-B14F-4D97-AF65-F5344CB8AC3E}">
        <p14:creationId xmlns:p14="http://schemas.microsoft.com/office/powerpoint/2010/main" val="4266326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A225753E-CD0D-4E5D-8E3E-CB65F0CFE5BE}" type="datetimeFigureOut">
              <a:rPr kumimoji="1" lang="ja-JP" altLang="en-US" smtClean="0"/>
              <a:t>2016/8/18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3884AA9-D300-4B81-B6EA-E580689BDE5A}" type="slidenum">
              <a:rPr kumimoji="1" lang="ja-JP" altLang="en-US" smtClean="0"/>
              <a:t>‹#›</a:t>
            </a:fld>
            <a:endParaRPr kumimoji="1" lang="ja-JP" altLang="en-US"/>
          </a:p>
        </p:txBody>
      </p:sp>
    </p:spTree>
    <p:extLst>
      <p:ext uri="{BB962C8B-B14F-4D97-AF65-F5344CB8AC3E}">
        <p14:creationId xmlns:p14="http://schemas.microsoft.com/office/powerpoint/2010/main" val="368292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A225753E-CD0D-4E5D-8E3E-CB65F0CFE5BE}" type="datetimeFigureOut">
              <a:rPr kumimoji="1" lang="ja-JP" altLang="en-US" smtClean="0"/>
              <a:t>2016/8/18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3884AA9-D300-4B81-B6EA-E580689BDE5A}" type="slidenum">
              <a:rPr kumimoji="1" lang="ja-JP" altLang="en-US" smtClean="0"/>
              <a:t>‹#›</a:t>
            </a:fld>
            <a:endParaRPr kumimoji="1" lang="ja-JP" altLang="en-US"/>
          </a:p>
        </p:txBody>
      </p:sp>
    </p:spTree>
    <p:extLst>
      <p:ext uri="{BB962C8B-B14F-4D97-AF65-F5344CB8AC3E}">
        <p14:creationId xmlns:p14="http://schemas.microsoft.com/office/powerpoint/2010/main" val="3706373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25753E-CD0D-4E5D-8E3E-CB65F0CFE5BE}" type="datetimeFigureOut">
              <a:rPr kumimoji="1" lang="ja-JP" altLang="en-US" smtClean="0"/>
              <a:t>2016/8/18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3884AA9-D300-4B81-B6EA-E580689BDE5A}" type="slidenum">
              <a:rPr kumimoji="1" lang="ja-JP" altLang="en-US" smtClean="0"/>
              <a:t>‹#›</a:t>
            </a:fld>
            <a:endParaRPr kumimoji="1" lang="ja-JP" altLang="en-US"/>
          </a:p>
        </p:txBody>
      </p:sp>
    </p:spTree>
    <p:extLst>
      <p:ext uri="{BB962C8B-B14F-4D97-AF65-F5344CB8AC3E}">
        <p14:creationId xmlns:p14="http://schemas.microsoft.com/office/powerpoint/2010/main" val="2059060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225753E-CD0D-4E5D-8E3E-CB65F0CFE5BE}" type="datetimeFigureOut">
              <a:rPr kumimoji="1" lang="ja-JP" altLang="en-US" smtClean="0"/>
              <a:t>2016/8/18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3884AA9-D300-4B81-B6EA-E580689BDE5A}" type="slidenum">
              <a:rPr kumimoji="1" lang="ja-JP" altLang="en-US" smtClean="0"/>
              <a:t>‹#›</a:t>
            </a:fld>
            <a:endParaRPr kumimoji="1" lang="ja-JP" altLang="en-US"/>
          </a:p>
        </p:txBody>
      </p:sp>
    </p:spTree>
    <p:extLst>
      <p:ext uri="{BB962C8B-B14F-4D97-AF65-F5344CB8AC3E}">
        <p14:creationId xmlns:p14="http://schemas.microsoft.com/office/powerpoint/2010/main" val="2147237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225753E-CD0D-4E5D-8E3E-CB65F0CFE5BE}" type="datetimeFigureOut">
              <a:rPr kumimoji="1" lang="ja-JP" altLang="en-US" smtClean="0"/>
              <a:t>2016/8/18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3884AA9-D300-4B81-B6EA-E580689BDE5A}" type="slidenum">
              <a:rPr kumimoji="1" lang="ja-JP" altLang="en-US" smtClean="0"/>
              <a:t>‹#›</a:t>
            </a:fld>
            <a:endParaRPr kumimoji="1" lang="ja-JP" altLang="en-US"/>
          </a:p>
        </p:txBody>
      </p:sp>
    </p:spTree>
    <p:extLst>
      <p:ext uri="{BB962C8B-B14F-4D97-AF65-F5344CB8AC3E}">
        <p14:creationId xmlns:p14="http://schemas.microsoft.com/office/powerpoint/2010/main" val="2989441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25753E-CD0D-4E5D-8E3E-CB65F0CFE5BE}" type="datetimeFigureOut">
              <a:rPr kumimoji="1" lang="ja-JP" altLang="en-US" smtClean="0"/>
              <a:t>2016/8/18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884AA9-D300-4B81-B6EA-E580689BDE5A}" type="slidenum">
              <a:rPr kumimoji="1" lang="ja-JP" altLang="en-US" smtClean="0"/>
              <a:t>‹#›</a:t>
            </a:fld>
            <a:endParaRPr kumimoji="1" lang="ja-JP" altLang="en-US"/>
          </a:p>
        </p:txBody>
      </p:sp>
    </p:spTree>
    <p:extLst>
      <p:ext uri="{BB962C8B-B14F-4D97-AF65-F5344CB8AC3E}">
        <p14:creationId xmlns:p14="http://schemas.microsoft.com/office/powerpoint/2010/main" val="3751870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image" Target="../media/image54.jpg"/><Relationship Id="rId3" Type="http://schemas.openxmlformats.org/officeDocument/2006/relationships/image" Target="../media/image44.jpg"/><Relationship Id="rId7" Type="http://schemas.openxmlformats.org/officeDocument/2006/relationships/image" Target="../media/image48.jpg"/><Relationship Id="rId12" Type="http://schemas.openxmlformats.org/officeDocument/2006/relationships/image" Target="../media/image53.jp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47.jpg"/><Relationship Id="rId11" Type="http://schemas.openxmlformats.org/officeDocument/2006/relationships/image" Target="../media/image52.jpg"/><Relationship Id="rId5" Type="http://schemas.openxmlformats.org/officeDocument/2006/relationships/image" Target="../media/image46.jpg"/><Relationship Id="rId10" Type="http://schemas.openxmlformats.org/officeDocument/2006/relationships/image" Target="../media/image51.jpg"/><Relationship Id="rId4" Type="http://schemas.openxmlformats.org/officeDocument/2006/relationships/image" Target="../media/image45.jpg"/><Relationship Id="rId9" Type="http://schemas.openxmlformats.org/officeDocument/2006/relationships/image" Target="../media/image50.jpg"/><Relationship Id="rId14" Type="http://schemas.openxmlformats.org/officeDocument/2006/relationships/image" Target="../media/image55.jpg"/></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en-US" altLang="ja-JP" sz="2800" dirty="0" smtClean="0">
                <a:latin typeface="HGS創英角ｺﾞｼｯｸUB" panose="020B0900000000000000" pitchFamily="50" charset="-128"/>
                <a:ea typeface="HGS創英角ｺﾞｼｯｸUB" panose="020B0900000000000000" pitchFamily="50" charset="-128"/>
              </a:rPr>
              <a:t>『</a:t>
            </a:r>
            <a:r>
              <a:rPr kumimoji="1" lang="ja-JP" altLang="en-US" sz="2800" dirty="0" smtClean="0">
                <a:latin typeface="HGS創英角ｺﾞｼｯｸUB" panose="020B0900000000000000" pitchFamily="50" charset="-128"/>
                <a:ea typeface="HGS創英角ｺﾞｼｯｸUB" panose="020B0900000000000000" pitchFamily="50" charset="-128"/>
              </a:rPr>
              <a:t>地球はどうしてできたのか</a:t>
            </a:r>
            <a:r>
              <a:rPr kumimoji="1" lang="en-US" altLang="ja-JP" sz="2800" dirty="0" smtClean="0">
                <a:latin typeface="HGS創英角ｺﾞｼｯｸUB" panose="020B0900000000000000" pitchFamily="50" charset="-128"/>
                <a:ea typeface="HGS創英角ｺﾞｼｯｸUB" panose="020B0900000000000000" pitchFamily="50" charset="-128"/>
              </a:rPr>
              <a:t>―</a:t>
            </a:r>
            <a:r>
              <a:rPr lang="en-US" altLang="ja-JP" sz="2800" dirty="0">
                <a:latin typeface="HGS創英角ｺﾞｼｯｸUB" panose="020B0900000000000000" pitchFamily="50" charset="-128"/>
                <a:ea typeface="HGS創英角ｺﾞｼｯｸUB" panose="020B0900000000000000" pitchFamily="50" charset="-128"/>
              </a:rPr>
              <a:t/>
            </a:r>
            <a:br>
              <a:rPr lang="en-US" altLang="ja-JP" sz="2800" dirty="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マントル対流と超大陸の謎</a:t>
            </a:r>
            <a:r>
              <a:rPr kumimoji="1" lang="en-US" altLang="ja-JP" sz="2800" dirty="0" smtClean="0">
                <a:latin typeface="HGS創英角ｺﾞｼｯｸUB" panose="020B0900000000000000" pitchFamily="50" charset="-128"/>
                <a:ea typeface="HGS創英角ｺﾞｼｯｸUB" panose="020B0900000000000000" pitchFamily="50" charset="-128"/>
              </a:rPr>
              <a:t>』</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吉田晶樹著　講談社ブルーバックス</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3924" y="1844284"/>
            <a:ext cx="2398139" cy="3735420"/>
          </a:xfr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886" y="1844284"/>
            <a:ext cx="2413081" cy="3735420"/>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0791" y="1844284"/>
            <a:ext cx="2398140" cy="3735420"/>
          </a:xfrm>
          <a:prstGeom prst="rect">
            <a:avLst/>
          </a:prstGeom>
        </p:spPr>
      </p:pic>
      <p:sp>
        <p:nvSpPr>
          <p:cNvPr id="3" name="テキスト ボックス 2"/>
          <p:cNvSpPr txBox="1"/>
          <p:nvPr/>
        </p:nvSpPr>
        <p:spPr>
          <a:xfrm>
            <a:off x="910915" y="5733299"/>
            <a:ext cx="7340472" cy="923330"/>
          </a:xfrm>
          <a:prstGeom prst="rect">
            <a:avLst/>
          </a:prstGeom>
          <a:noFill/>
        </p:spPr>
        <p:txBody>
          <a:bodyPr wrap="none" rtlCol="0">
            <a:spAutoFit/>
          </a:bodyPr>
          <a:lstStyle/>
          <a:p>
            <a:pPr algn="ctr"/>
            <a:r>
              <a:rPr lang="ja-JP" altLang="en-US" dirty="0">
                <a:latin typeface="メイリオ" panose="020B0604030504040204" pitchFamily="50" charset="-128"/>
                <a:ea typeface="メイリオ" panose="020B0604030504040204" pitchFamily="50" charset="-128"/>
              </a:rPr>
              <a:t>カバー画像：左は帯</a:t>
            </a:r>
            <a:r>
              <a:rPr lang="ja-JP" altLang="en-US" dirty="0" smtClean="0">
                <a:latin typeface="メイリオ" panose="020B0604030504040204" pitchFamily="50" charset="-128"/>
                <a:ea typeface="メイリオ" panose="020B0604030504040204" pitchFamily="50" charset="-128"/>
              </a:rPr>
              <a:t>なし，中央，右</a:t>
            </a:r>
            <a:r>
              <a:rPr lang="ja-JP" altLang="en-US" dirty="0">
                <a:latin typeface="メイリオ" panose="020B0604030504040204" pitchFamily="50" charset="-128"/>
                <a:ea typeface="メイリオ" panose="020B0604030504040204" pitchFamily="50" charset="-128"/>
              </a:rPr>
              <a:t>はそれぞれ</a:t>
            </a:r>
            <a:r>
              <a:rPr lang="ja-JP" altLang="en-US" dirty="0" smtClean="0">
                <a:latin typeface="メイリオ" panose="020B0604030504040204" pitchFamily="50" charset="-128"/>
                <a:ea typeface="メイリオ" panose="020B0604030504040204" pitchFamily="50" charset="-128"/>
              </a:rPr>
              <a:t>第１，第２刷</a:t>
            </a:r>
            <a:r>
              <a:rPr lang="ja-JP" altLang="en-US" dirty="0">
                <a:latin typeface="メイリオ" panose="020B0604030504040204" pitchFamily="50" charset="-128"/>
                <a:ea typeface="メイリオ" panose="020B0604030504040204" pitchFamily="50" charset="-128"/>
              </a:rPr>
              <a:t>の</a:t>
            </a:r>
            <a:r>
              <a:rPr lang="ja-JP" altLang="en-US" dirty="0" smtClean="0">
                <a:latin typeface="メイリオ" panose="020B0604030504040204" pitchFamily="50" charset="-128"/>
                <a:ea typeface="メイリオ" panose="020B0604030504040204" pitchFamily="50" charset="-128"/>
              </a:rPr>
              <a:t>帯付き</a:t>
            </a:r>
            <a:r>
              <a:rPr lang="ja-JP" altLang="en-US" dirty="0">
                <a:latin typeface="メイリオ" panose="020B0604030504040204" pitchFamily="50" charset="-128"/>
                <a:ea typeface="メイリオ" panose="020B0604030504040204" pitchFamily="50" charset="-128"/>
              </a:rPr>
              <a:t/>
            </a:r>
            <a:br>
              <a:rPr lang="ja-JP" altLang="en-US"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a:r>
            <a:br>
              <a:rPr lang="ja-JP" altLang="en-US" dirty="0">
                <a:latin typeface="メイリオ" panose="020B0604030504040204" pitchFamily="50" charset="-128"/>
                <a:ea typeface="メイリオ" panose="020B0604030504040204" pitchFamily="50" charset="-128"/>
              </a:rPr>
            </a:br>
            <a:r>
              <a:rPr lang="en-US" altLang="ja-JP" dirty="0">
                <a:latin typeface="メイリオ" panose="020B0604030504040204" pitchFamily="50" charset="-128"/>
                <a:ea typeface="メイリオ" panose="020B0604030504040204" pitchFamily="50" charset="-128"/>
              </a:rPr>
              <a:t>2014</a:t>
            </a:r>
            <a:r>
              <a:rPr lang="ja-JP" altLang="en-US" dirty="0">
                <a:latin typeface="メイリオ" panose="020B0604030504040204" pitchFamily="50" charset="-128"/>
                <a:ea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rPr>
              <a:t>9</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20</a:t>
            </a:r>
            <a:r>
              <a:rPr lang="ja-JP" altLang="en-US" dirty="0">
                <a:latin typeface="メイリオ" panose="020B0604030504040204" pitchFamily="50" charset="-128"/>
                <a:ea typeface="メイリオ" panose="020B0604030504040204" pitchFamily="50" charset="-128"/>
              </a:rPr>
              <a:t>日</a:t>
            </a:r>
            <a:r>
              <a:rPr lang="ja-JP" altLang="en-US" dirty="0" smtClean="0">
                <a:latin typeface="メイリオ" panose="020B0604030504040204" pitchFamily="50" charset="-128"/>
                <a:ea typeface="メイリオ" panose="020B0604030504040204" pitchFamily="50" charset="-128"/>
              </a:rPr>
              <a:t>発売，定価</a:t>
            </a:r>
            <a:r>
              <a:rPr lang="en-US" altLang="ja-JP" dirty="0">
                <a:latin typeface="メイリオ" panose="020B0604030504040204" pitchFamily="50" charset="-128"/>
                <a:ea typeface="メイリオ" panose="020B0604030504040204" pitchFamily="50" charset="-128"/>
              </a:rPr>
              <a:t>980</a:t>
            </a:r>
            <a:r>
              <a:rPr lang="ja-JP" altLang="en-US" dirty="0">
                <a:latin typeface="メイリオ" panose="020B0604030504040204" pitchFamily="50" charset="-128"/>
                <a:ea typeface="メイリオ" panose="020B0604030504040204" pitchFamily="50" charset="-128"/>
              </a:rPr>
              <a:t>円（税抜</a:t>
            </a:r>
            <a:r>
              <a:rPr lang="ja-JP" altLang="en-US" dirty="0" smtClean="0">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556908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コンテンツ プレースホルダー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5129" y="1816294"/>
            <a:ext cx="5833742" cy="4351338"/>
          </a:xfrm>
        </p:spPr>
      </p:pic>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1-8</a:t>
            </a:r>
            <a:r>
              <a:rPr lang="en-US" altLang="ja-JP" sz="2800" dirty="0">
                <a:latin typeface="HGS創英角ｺﾞｼｯｸUB" panose="020B0900000000000000" pitchFamily="50" charset="-128"/>
                <a:ea typeface="HGS創英角ｺﾞｼｯｸUB" panose="020B0900000000000000" pitchFamily="50" charset="-128"/>
              </a:rPr>
              <a:t/>
            </a:r>
            <a:br>
              <a:rPr lang="en-US" altLang="ja-JP" sz="2800" dirty="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ジオイド異常分布と地震波速度異常のパターン</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sp>
        <p:nvSpPr>
          <p:cNvPr id="3" name="テキスト ボックス 2"/>
          <p:cNvSpPr txBox="1"/>
          <p:nvPr/>
        </p:nvSpPr>
        <p:spPr>
          <a:xfrm>
            <a:off x="609988" y="2388555"/>
            <a:ext cx="1107996" cy="276999"/>
          </a:xfrm>
          <a:prstGeom prst="rect">
            <a:avLst/>
          </a:prstGeom>
          <a:noFill/>
        </p:spPr>
        <p:txBody>
          <a:bodyPr wrap="none" rtlCol="0">
            <a:spAutoFit/>
          </a:bodyPr>
          <a:lstStyle/>
          <a:p>
            <a:r>
              <a:rPr kumimoji="1" lang="ja-JP" altLang="en-US" sz="1200" dirty="0" smtClean="0">
                <a:latin typeface="メイリオ" panose="020B0604030504040204" pitchFamily="50" charset="-128"/>
                <a:ea typeface="メイリオ" panose="020B0604030504040204" pitchFamily="50" charset="-128"/>
              </a:rPr>
              <a:t>ジオイド異常</a:t>
            </a:r>
            <a:endParaRPr kumimoji="1" lang="ja-JP" altLang="en-US" sz="1200" dirty="0">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7460878" y="2203890"/>
            <a:ext cx="1573769" cy="646331"/>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長波長成分</a:t>
            </a:r>
            <a:r>
              <a:rPr lang="ja-JP" altLang="en-US" sz="1200" dirty="0" smtClean="0">
                <a:latin typeface="メイリオ" panose="020B0604030504040204" pitchFamily="50" charset="-128"/>
                <a:ea typeface="メイリオ" panose="020B0604030504040204" pitchFamily="50" charset="-128"/>
              </a:rPr>
              <a:t>を</a:t>
            </a:r>
            <a:endParaRPr lang="en-US" altLang="ja-JP" sz="1200" dirty="0" smtClean="0">
              <a:latin typeface="メイリオ" panose="020B0604030504040204" pitchFamily="50" charset="-128"/>
              <a:ea typeface="メイリオ" panose="020B0604030504040204" pitchFamily="50" charset="-128"/>
            </a:endParaRPr>
          </a:p>
          <a:p>
            <a:r>
              <a:rPr lang="ja-JP" altLang="en-US" sz="1200" dirty="0" smtClean="0">
                <a:latin typeface="メイリオ" panose="020B0604030504040204" pitchFamily="50" charset="-128"/>
                <a:ea typeface="メイリオ" panose="020B0604030504040204" pitchFamily="50" charset="-128"/>
              </a:rPr>
              <a:t>取り除いた</a:t>
            </a:r>
            <a:endParaRPr lang="en-US" altLang="ja-JP" sz="1200" dirty="0" smtClean="0">
              <a:latin typeface="メイリオ" panose="020B0604030504040204" pitchFamily="50" charset="-128"/>
              <a:ea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rPr>
              <a:t>ジオイド異常</a:t>
            </a:r>
            <a:endParaRPr kumimoji="1" lang="ja-JP" altLang="en-US" sz="1200" dirty="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286012" y="4068242"/>
            <a:ext cx="1415772" cy="1015663"/>
          </a:xfrm>
          <a:prstGeom prst="rect">
            <a:avLst/>
          </a:prstGeom>
          <a:noFill/>
        </p:spPr>
        <p:txBody>
          <a:bodyPr wrap="none" rtlCol="0">
            <a:spAutoFit/>
          </a:bodyPr>
          <a:lstStyle/>
          <a:p>
            <a:r>
              <a:rPr lang="ja-JP" altLang="en-US" sz="1200" dirty="0" smtClean="0">
                <a:latin typeface="メイリオ" panose="020B0604030504040204" pitchFamily="50" charset="-128"/>
                <a:ea typeface="メイリオ" panose="020B0604030504040204" pitchFamily="50" charset="-128"/>
              </a:rPr>
              <a:t>短波長成分を</a:t>
            </a:r>
            <a:endParaRPr lang="en-US" altLang="ja-JP" sz="1200" dirty="0" smtClean="0">
              <a:latin typeface="メイリオ" panose="020B0604030504040204" pitchFamily="50" charset="-128"/>
              <a:ea typeface="メイリオ" panose="020B0604030504040204" pitchFamily="50" charset="-128"/>
            </a:endParaRPr>
          </a:p>
          <a:p>
            <a:r>
              <a:rPr lang="ja-JP" altLang="en-US" sz="1200" dirty="0" smtClean="0">
                <a:latin typeface="メイリオ" panose="020B0604030504040204" pitchFamily="50" charset="-128"/>
                <a:ea typeface="メイリオ" panose="020B0604030504040204" pitchFamily="50" charset="-128"/>
              </a:rPr>
              <a:t>取り除いた</a:t>
            </a:r>
            <a:endParaRPr lang="en-US" altLang="ja-JP" sz="1200" dirty="0" smtClean="0">
              <a:latin typeface="メイリオ" panose="020B0604030504040204" pitchFamily="50" charset="-128"/>
              <a:ea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rPr>
              <a:t>ジオイド異常と</a:t>
            </a:r>
            <a:endParaRPr kumimoji="1" lang="en-US" altLang="ja-JP" sz="1200" dirty="0" smtClean="0">
              <a:latin typeface="メイリオ" panose="020B0604030504040204" pitchFamily="50" charset="-128"/>
              <a:ea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rPr>
              <a:t>ホットスポットの</a:t>
            </a:r>
            <a:endParaRPr kumimoji="1" lang="en-US" altLang="ja-JP" sz="1200" dirty="0" smtClean="0">
              <a:latin typeface="メイリオ" panose="020B0604030504040204" pitchFamily="50" charset="-128"/>
              <a:ea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rPr>
              <a:t>分布</a:t>
            </a:r>
            <a:endParaRPr kumimoji="1" lang="en-US" altLang="ja-JP" sz="1200" dirty="0" smtClean="0">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7463797" y="4251930"/>
            <a:ext cx="1569660" cy="646331"/>
          </a:xfrm>
          <a:prstGeom prst="rect">
            <a:avLst/>
          </a:prstGeom>
          <a:noFill/>
        </p:spPr>
        <p:txBody>
          <a:bodyPr wrap="none" rtlCol="0">
            <a:spAutoFit/>
          </a:bodyPr>
          <a:lstStyle/>
          <a:p>
            <a:r>
              <a:rPr kumimoji="1" lang="ja-JP" altLang="en-US" sz="1200" dirty="0" smtClean="0">
                <a:latin typeface="メイリオ" panose="020B0604030504040204" pitchFamily="50" charset="-128"/>
                <a:ea typeface="メイリオ" panose="020B0604030504040204" pitchFamily="50" charset="-128"/>
              </a:rPr>
              <a:t>深さ </a:t>
            </a:r>
            <a:r>
              <a:rPr kumimoji="1" lang="en-US" altLang="ja-JP" sz="1200" dirty="0" smtClean="0">
                <a:latin typeface="メイリオ" panose="020B0604030504040204" pitchFamily="50" charset="-128"/>
                <a:ea typeface="メイリオ" panose="020B0604030504040204" pitchFamily="50" charset="-128"/>
              </a:rPr>
              <a:t>2800 km </a:t>
            </a:r>
            <a:r>
              <a:rPr kumimoji="1" lang="ja-JP" altLang="en-US" sz="1200" dirty="0" smtClean="0">
                <a:latin typeface="メイリオ" panose="020B0604030504040204" pitchFamily="50" charset="-128"/>
                <a:ea typeface="メイリオ" panose="020B0604030504040204" pitchFamily="50" charset="-128"/>
              </a:rPr>
              <a:t>の</a:t>
            </a:r>
            <a:endParaRPr kumimoji="1" lang="en-US" altLang="ja-JP" sz="1200" dirty="0" smtClean="0">
              <a:latin typeface="メイリオ" panose="020B0604030504040204" pitchFamily="50" charset="-128"/>
              <a:ea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rPr>
              <a:t>地震波速度異常</a:t>
            </a:r>
            <a:endParaRPr kumimoji="1" lang="en-US" altLang="ja-JP" sz="1200" dirty="0" smtClean="0">
              <a:latin typeface="メイリオ" panose="020B0604030504040204" pitchFamily="50" charset="-128"/>
              <a:ea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rPr>
              <a:t>（標準からのずれ）</a:t>
            </a:r>
            <a:endParaRPr kumimoji="1" lang="ja-JP" altLang="en-US" sz="1200" dirty="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3529320" y="5756924"/>
            <a:ext cx="1415772" cy="461665"/>
          </a:xfrm>
          <a:prstGeom prst="rect">
            <a:avLst/>
          </a:prstGeom>
          <a:noFill/>
        </p:spPr>
        <p:txBody>
          <a:bodyPr wrap="none" rtlCol="0">
            <a:spAutoFit/>
          </a:bodyPr>
          <a:lstStyle/>
          <a:p>
            <a:r>
              <a:rPr kumimoji="1" lang="ja-JP" altLang="en-US" sz="1200" dirty="0" smtClean="0">
                <a:latin typeface="メイリオ" panose="020B0604030504040204" pitchFamily="50" charset="-128"/>
                <a:ea typeface="メイリオ" panose="020B0604030504040204" pitchFamily="50" charset="-128"/>
              </a:rPr>
              <a:t>ホットスポットの</a:t>
            </a:r>
            <a:endParaRPr kumimoji="1" lang="en-US" altLang="ja-JP" sz="1200" dirty="0" smtClean="0">
              <a:latin typeface="メイリオ" panose="020B0604030504040204" pitchFamily="50" charset="-128"/>
              <a:ea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rPr>
              <a:t>規模</a:t>
            </a:r>
            <a:endParaRPr kumimoji="1"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6130411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7-12</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２</a:t>
            </a:r>
            <a:r>
              <a:rPr lang="ja-JP" altLang="en-US" sz="2800" dirty="0" smtClean="0">
                <a:latin typeface="HGP創英角ｺﾞｼｯｸUB" panose="020B0900000000000000" pitchFamily="50" charset="-128"/>
                <a:ea typeface="HGP創英角ｺﾞｼｯｸUB" panose="020B0900000000000000" pitchFamily="50" charset="-128"/>
              </a:rPr>
              <a:t>億年前のパンゲア超大陸の位置と</a:t>
            </a:r>
            <a:r>
              <a:rPr lang="en-US" altLang="ja-JP" sz="2800" dirty="0" smtClean="0">
                <a:latin typeface="HGP創英角ｺﾞｼｯｸUB" panose="020B0900000000000000" pitchFamily="50" charset="-128"/>
                <a:ea typeface="HGP創英角ｺﾞｼｯｸUB" panose="020B0900000000000000" pitchFamily="50" charset="-128"/>
              </a:rPr>
              <a:t/>
            </a:r>
            <a:br>
              <a:rPr lang="en-US" altLang="ja-JP" sz="2800" dirty="0" smtClean="0">
                <a:latin typeface="HGP創英角ｺﾞｼｯｸUB" panose="020B0900000000000000" pitchFamily="50" charset="-128"/>
                <a:ea typeface="HGP創英角ｺﾞｼｯｸUB" panose="020B0900000000000000" pitchFamily="50" charset="-128"/>
              </a:rPr>
            </a:br>
            <a:r>
              <a:rPr lang="ja-JP" altLang="en-US" sz="2800" dirty="0" smtClean="0">
                <a:latin typeface="HGP創英角ｺﾞｼｯｸUB" panose="020B0900000000000000" pitchFamily="50" charset="-128"/>
                <a:ea typeface="HGP創英角ｺﾞｼｯｸUB" panose="020B0900000000000000" pitchFamily="50" charset="-128"/>
              </a:rPr>
              <a:t>現在のジオイド異常パターン</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5" name="コンテンツ プレースホルダー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8640" y="1825625"/>
            <a:ext cx="7506720" cy="4351338"/>
          </a:xfrm>
        </p:spPr>
      </p:pic>
      <p:sp>
        <p:nvSpPr>
          <p:cNvPr id="6" name="テキスト ボックス 5"/>
          <p:cNvSpPr txBox="1"/>
          <p:nvPr/>
        </p:nvSpPr>
        <p:spPr>
          <a:xfrm>
            <a:off x="1362269" y="4180115"/>
            <a:ext cx="1800493" cy="369332"/>
          </a:xfrm>
          <a:prstGeom prst="rect">
            <a:avLst/>
          </a:prstGeom>
          <a:noFill/>
        </p:spPr>
        <p:txBody>
          <a:bodyPr wrap="none" rtlCol="0">
            <a:spAutoFit/>
          </a:bodyPr>
          <a:lstStyle/>
          <a:p>
            <a:r>
              <a:rPr kumimoji="1"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パンサラッサ海</a:t>
            </a:r>
            <a:endParaRPr kumimoji="1"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3786389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7-13</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約４億</a:t>
            </a:r>
            <a:r>
              <a:rPr kumimoji="1" lang="en-US" altLang="ja-JP" sz="2800" dirty="0" smtClean="0">
                <a:latin typeface="HGP創英角ｺﾞｼｯｸUB" panose="020B0900000000000000" pitchFamily="50" charset="-128"/>
                <a:ea typeface="HGP創英角ｺﾞｼｯｸUB" panose="020B0900000000000000" pitchFamily="50" charset="-128"/>
              </a:rPr>
              <a:t>5000</a:t>
            </a:r>
            <a:r>
              <a:rPr kumimoji="1" lang="ja-JP" altLang="en-US" sz="2800" dirty="0" smtClean="0">
                <a:latin typeface="HGP創英角ｺﾞｼｯｸUB" panose="020B0900000000000000" pitchFamily="50" charset="-128"/>
                <a:ea typeface="HGP創英角ｺﾞｼｯｸUB" panose="020B0900000000000000" pitchFamily="50" charset="-128"/>
              </a:rPr>
              <a:t>万年前から現在までのプレート運動の歴史を考慮したマントル対流のシミュレーション結果</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21041" y="1825625"/>
            <a:ext cx="5101918" cy="4351338"/>
          </a:xfrm>
        </p:spPr>
      </p:pic>
      <p:sp>
        <p:nvSpPr>
          <p:cNvPr id="7" name="テキスト ボックス 6"/>
          <p:cNvSpPr txBox="1"/>
          <p:nvPr/>
        </p:nvSpPr>
        <p:spPr>
          <a:xfrm>
            <a:off x="3618075" y="6344296"/>
            <a:ext cx="1907895" cy="307777"/>
          </a:xfrm>
          <a:prstGeom prst="rect">
            <a:avLst/>
          </a:prstGeom>
          <a:noFill/>
        </p:spPr>
        <p:txBody>
          <a:bodyPr wrap="none" rtlCol="0">
            <a:spAutoFit/>
          </a:bodyPr>
          <a:lstStyle/>
          <a:p>
            <a:pPr algn="ctr"/>
            <a:r>
              <a:rPr lang="en-US" altLang="ja-JP" sz="1400" dirty="0" smtClean="0">
                <a:latin typeface="メイリオ" panose="020B0604030504040204" pitchFamily="50" charset="-128"/>
                <a:ea typeface="メイリオ" panose="020B0604030504040204" pitchFamily="50" charset="-128"/>
              </a:rPr>
              <a:t>Zhang et al.</a:t>
            </a:r>
            <a:r>
              <a:rPr kumimoji="1" lang="en-US" altLang="ja-JP" sz="1400" dirty="0" smtClean="0">
                <a:latin typeface="メイリオ" panose="020B0604030504040204" pitchFamily="50" charset="-128"/>
                <a:ea typeface="メイリオ" panose="020B0604030504040204" pitchFamily="50" charset="-128"/>
              </a:rPr>
              <a:t> (</a:t>
            </a:r>
            <a:r>
              <a:rPr lang="en-US" altLang="ja-JP" sz="1400" dirty="0" smtClean="0">
                <a:latin typeface="メイリオ" panose="020B0604030504040204" pitchFamily="50" charset="-128"/>
                <a:ea typeface="メイリオ" panose="020B0604030504040204" pitchFamily="50" charset="-128"/>
              </a:rPr>
              <a:t>2010</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6832345" y="3975654"/>
            <a:ext cx="1989364" cy="523220"/>
          </a:xfrm>
          <a:prstGeom prst="rect">
            <a:avLst/>
          </a:prstGeom>
          <a:noFill/>
        </p:spPr>
        <p:txBody>
          <a:bodyPr wrap="square" rtlCol="0">
            <a:spAutoFit/>
          </a:bodyPr>
          <a:lstStyle/>
          <a:p>
            <a:r>
              <a:rPr kumimoji="1" lang="ja-JP" altLang="en-US" sz="1400" dirty="0" smtClean="0">
                <a:latin typeface="メイリオ" panose="020B0604030504040204" pitchFamily="50" charset="-128"/>
                <a:ea typeface="メイリオ" panose="020B0604030504040204" pitchFamily="50" charset="-128"/>
              </a:rPr>
              <a:t>アフリカ下の</a:t>
            </a:r>
            <a:endParaRPr kumimoji="1" lang="en-US" altLang="ja-JP" sz="1400" dirty="0" smtClean="0">
              <a:latin typeface="メイリオ" panose="020B0604030504040204" pitchFamily="50" charset="-128"/>
              <a:ea typeface="メイリオ" panose="020B0604030504040204" pitchFamily="50" charset="-128"/>
            </a:endParaRPr>
          </a:p>
          <a:p>
            <a:r>
              <a:rPr kumimoji="1" lang="ja-JP" altLang="en-US" sz="1400" dirty="0" smtClean="0">
                <a:latin typeface="メイリオ" panose="020B0604030504040204" pitchFamily="50" charset="-128"/>
                <a:ea typeface="メイリオ" panose="020B0604030504040204" pitchFamily="50" charset="-128"/>
              </a:rPr>
              <a:t>サーモケミカルパイル</a:t>
            </a:r>
            <a:endParaRPr kumimoji="1" lang="ja-JP" altLang="en-US" sz="1400" dirty="0">
              <a:latin typeface="メイリオ" panose="020B0604030504040204" pitchFamily="50" charset="-128"/>
              <a:ea typeface="メイリオ" panose="020B0604030504040204" pitchFamily="50" charset="-128"/>
            </a:endParaRPr>
          </a:p>
        </p:txBody>
      </p:sp>
      <p:sp>
        <p:nvSpPr>
          <p:cNvPr id="8" name="右矢印 7"/>
          <p:cNvSpPr/>
          <p:nvPr/>
        </p:nvSpPr>
        <p:spPr>
          <a:xfrm rot="11535527">
            <a:off x="5784458" y="3999563"/>
            <a:ext cx="1059702" cy="18194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7202591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7-14</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４億</a:t>
            </a:r>
            <a:r>
              <a:rPr kumimoji="1" lang="en-US" altLang="ja-JP" sz="2800" dirty="0" smtClean="0">
                <a:latin typeface="HGP創英角ｺﾞｼｯｸUB" panose="020B0900000000000000" pitchFamily="50" charset="-128"/>
                <a:ea typeface="HGP創英角ｺﾞｼｯｸUB" panose="020B0900000000000000" pitchFamily="50" charset="-128"/>
              </a:rPr>
              <a:t>2500</a:t>
            </a:r>
            <a:r>
              <a:rPr kumimoji="1" lang="ja-JP" altLang="en-US" sz="2800" dirty="0" smtClean="0">
                <a:latin typeface="HGP創英角ｺﾞｼｯｸUB" panose="020B0900000000000000" pitchFamily="50" charset="-128"/>
                <a:ea typeface="HGP創英角ｺﾞｼｯｸUB" panose="020B0900000000000000" pitchFamily="50" charset="-128"/>
              </a:rPr>
              <a:t>万年前以降の沈み込み帯の位置</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6504" y="2561114"/>
            <a:ext cx="5650992" cy="2880360"/>
          </a:xfrm>
        </p:spPr>
      </p:pic>
      <p:sp>
        <p:nvSpPr>
          <p:cNvPr id="6" name="テキスト ボックス 5"/>
          <p:cNvSpPr txBox="1"/>
          <p:nvPr/>
        </p:nvSpPr>
        <p:spPr>
          <a:xfrm>
            <a:off x="3864936" y="6344296"/>
            <a:ext cx="1414170"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Collins (</a:t>
            </a:r>
            <a:r>
              <a:rPr lang="en-US" altLang="ja-JP" sz="1400" dirty="0" smtClean="0">
                <a:latin typeface="メイリオ" panose="020B0604030504040204" pitchFamily="50" charset="-128"/>
                <a:ea typeface="メイリオ" panose="020B0604030504040204" pitchFamily="50" charset="-128"/>
              </a:rPr>
              <a:t>2003</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0723695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7-15</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地震波トモグラフィーモデルに基づいて</a:t>
            </a:r>
            <a:r>
              <a:rPr kumimoji="1" lang="en-US" altLang="ja-JP" sz="2800" dirty="0" smtClean="0">
                <a:latin typeface="HGP創英角ｺﾞｼｯｸUB" panose="020B0900000000000000" pitchFamily="50" charset="-128"/>
                <a:ea typeface="HGP創英角ｺﾞｼｯｸUB" panose="020B0900000000000000" pitchFamily="50" charset="-128"/>
              </a:rPr>
              <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シミュレートした現在のマントル内部の流れ場の様子</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4420" y="2286794"/>
            <a:ext cx="6995160" cy="3429000"/>
          </a:xfrm>
        </p:spPr>
      </p:pic>
      <p:sp>
        <p:nvSpPr>
          <p:cNvPr id="7" name="テキスト ボックス 6"/>
          <p:cNvSpPr txBox="1"/>
          <p:nvPr/>
        </p:nvSpPr>
        <p:spPr>
          <a:xfrm>
            <a:off x="3766385" y="6344296"/>
            <a:ext cx="1611275"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Yoshida (</a:t>
            </a:r>
            <a:r>
              <a:rPr lang="en-US" altLang="ja-JP" sz="1400" dirty="0" smtClean="0">
                <a:latin typeface="メイリオ" panose="020B0604030504040204" pitchFamily="50" charset="-128"/>
                <a:ea typeface="メイリオ" panose="020B0604030504040204" pitchFamily="50" charset="-128"/>
              </a:rPr>
              <a:t>2013c</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2398705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7-16</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マントル対流を過去に遡ってシミュレートした</a:t>
            </a:r>
            <a:r>
              <a:rPr kumimoji="1" lang="en-US" altLang="ja-JP" sz="2800" dirty="0" smtClean="0">
                <a:latin typeface="HGP創英角ｺﾞｼｯｸUB" panose="020B0900000000000000" pitchFamily="50" charset="-128"/>
                <a:ea typeface="HGP創英角ｺﾞｼｯｸUB" panose="020B0900000000000000" pitchFamily="50" charset="-128"/>
              </a:rPr>
              <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結果の一例</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0926" y="1996750"/>
            <a:ext cx="6760094" cy="3984301"/>
          </a:xfrm>
        </p:spPr>
      </p:pic>
      <p:sp>
        <p:nvSpPr>
          <p:cNvPr id="7" name="テキスト ボックス 6"/>
          <p:cNvSpPr txBox="1"/>
          <p:nvPr/>
        </p:nvSpPr>
        <p:spPr>
          <a:xfrm>
            <a:off x="3296578" y="6344296"/>
            <a:ext cx="2550891"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Ismail-</a:t>
            </a:r>
            <a:r>
              <a:rPr kumimoji="1" lang="en-US" altLang="ja-JP" sz="1400" dirty="0" err="1" smtClean="0">
                <a:latin typeface="メイリオ" panose="020B0604030504040204" pitchFamily="50" charset="-128"/>
                <a:ea typeface="メイリオ" panose="020B0604030504040204" pitchFamily="50" charset="-128"/>
              </a:rPr>
              <a:t>Zadeh</a:t>
            </a:r>
            <a:r>
              <a:rPr kumimoji="1" lang="en-US" altLang="ja-JP" sz="1400" dirty="0" smtClean="0">
                <a:latin typeface="メイリオ" panose="020B0604030504040204" pitchFamily="50" charset="-128"/>
                <a:ea typeface="メイリオ" panose="020B0604030504040204" pitchFamily="50" charset="-128"/>
              </a:rPr>
              <a:t> et al. (</a:t>
            </a:r>
            <a:r>
              <a:rPr lang="en-US" altLang="ja-JP" sz="1400" dirty="0" smtClean="0">
                <a:latin typeface="メイリオ" panose="020B0604030504040204" pitchFamily="50" charset="-128"/>
                <a:ea typeface="メイリオ" panose="020B0604030504040204" pitchFamily="50" charset="-128"/>
              </a:rPr>
              <a:t>2007</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4527563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補足資料</a:t>
            </a:r>
            <a:r>
              <a:rPr kumimoji="1" lang="en-US" altLang="ja-JP" sz="2800" dirty="0" smtClean="0">
                <a:latin typeface="HGS創英角ｺﾞｼｯｸUB" panose="020B0900000000000000" pitchFamily="50" charset="-128"/>
                <a:ea typeface="HGS創英角ｺﾞｼｯｸUB" panose="020B0900000000000000" pitchFamily="50" charset="-128"/>
              </a:rPr>
              <a:t>A</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各沈み込み帯の沈み込むプレートの様子</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2797099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lang="en-US" altLang="ja-JP" sz="2800" dirty="0" smtClean="0">
                <a:latin typeface="HGS創英角ｺﾞｼｯｸUB" panose="020B0900000000000000" pitchFamily="50" charset="-128"/>
                <a:ea typeface="HGS創英角ｺﾞｼｯｸUB" panose="020B0900000000000000" pitchFamily="50" charset="-128"/>
              </a:rPr>
              <a:t>A-1</a:t>
            </a:r>
            <a:br>
              <a:rPr lang="en-US" altLang="ja-JP" sz="2800" dirty="0" smtClean="0">
                <a:latin typeface="HGS創英角ｺﾞｼｯｸUB" panose="020B0900000000000000" pitchFamily="50" charset="-128"/>
                <a:ea typeface="HGS創英角ｺﾞｼｯｸUB" panose="020B0900000000000000" pitchFamily="50" charset="-128"/>
              </a:rPr>
            </a:br>
            <a:r>
              <a:rPr lang="ja-JP" altLang="en-US" sz="2800" dirty="0" smtClean="0">
                <a:latin typeface="HGS創英角ｺﾞｼｯｸUB" panose="020B0900000000000000" pitchFamily="50" charset="-128"/>
                <a:ea typeface="HGS創英角ｺﾞｼｯｸUB" panose="020B0900000000000000" pitchFamily="50" charset="-128"/>
              </a:rPr>
              <a:t>各深さの地震波速度異常構造</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30928" y="2158927"/>
            <a:ext cx="4682144" cy="3952703"/>
          </a:xfrm>
        </p:spPr>
      </p:pic>
      <p:sp>
        <p:nvSpPr>
          <p:cNvPr id="5" name="テキスト ボックス 4"/>
          <p:cNvSpPr txBox="1"/>
          <p:nvPr/>
        </p:nvSpPr>
        <p:spPr>
          <a:xfrm>
            <a:off x="3361042" y="6344296"/>
            <a:ext cx="2421945"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Fukao &amp; Obayashi (</a:t>
            </a:r>
            <a:r>
              <a:rPr lang="en-US" altLang="ja-JP" sz="1400" dirty="0" smtClean="0">
                <a:latin typeface="メイリオ" panose="020B0604030504040204" pitchFamily="50" charset="-128"/>
                <a:ea typeface="メイリオ" panose="020B0604030504040204" pitchFamily="50" charset="-128"/>
              </a:rPr>
              <a:t>2013</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52064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A-2</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日本海溝と小笠原海溝</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6652" y="1925606"/>
            <a:ext cx="6330696" cy="4151376"/>
          </a:xfrm>
        </p:spPr>
      </p:pic>
      <p:sp>
        <p:nvSpPr>
          <p:cNvPr id="5" name="テキスト ボックス 4"/>
          <p:cNvSpPr txBox="1"/>
          <p:nvPr/>
        </p:nvSpPr>
        <p:spPr>
          <a:xfrm>
            <a:off x="3361042" y="6344296"/>
            <a:ext cx="2421945"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Fukao &amp; Obayashi (</a:t>
            </a:r>
            <a:r>
              <a:rPr lang="en-US" altLang="ja-JP" sz="1400" dirty="0" smtClean="0">
                <a:latin typeface="メイリオ" panose="020B0604030504040204" pitchFamily="50" charset="-128"/>
                <a:ea typeface="メイリオ" panose="020B0604030504040204" pitchFamily="50" charset="-128"/>
              </a:rPr>
              <a:t>2013</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307595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A-3</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小笠原海溝とマリアナ海溝</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2080" y="1828070"/>
            <a:ext cx="6339840" cy="4346448"/>
          </a:xfrm>
        </p:spPr>
      </p:pic>
      <p:sp>
        <p:nvSpPr>
          <p:cNvPr id="5" name="テキスト ボックス 4"/>
          <p:cNvSpPr txBox="1"/>
          <p:nvPr/>
        </p:nvSpPr>
        <p:spPr>
          <a:xfrm>
            <a:off x="3361042" y="6344296"/>
            <a:ext cx="2421945"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Fukao &amp; Obayashi (</a:t>
            </a:r>
            <a:r>
              <a:rPr lang="en-US" altLang="ja-JP" sz="1400" dirty="0" smtClean="0">
                <a:latin typeface="メイリオ" panose="020B0604030504040204" pitchFamily="50" charset="-128"/>
                <a:ea typeface="メイリオ" panose="020B0604030504040204" pitchFamily="50" charset="-128"/>
              </a:rPr>
              <a:t>2013</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9433431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A-4</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クリル海溝</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6652" y="1831118"/>
            <a:ext cx="6330696" cy="4340352"/>
          </a:xfrm>
        </p:spPr>
      </p:pic>
      <p:sp>
        <p:nvSpPr>
          <p:cNvPr id="5" name="テキスト ボックス 4"/>
          <p:cNvSpPr txBox="1"/>
          <p:nvPr/>
        </p:nvSpPr>
        <p:spPr>
          <a:xfrm>
            <a:off x="3361042" y="6344296"/>
            <a:ext cx="2421945"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Fukao &amp; Obayashi (</a:t>
            </a:r>
            <a:r>
              <a:rPr lang="en-US" altLang="ja-JP" sz="1400" dirty="0" smtClean="0">
                <a:latin typeface="メイリオ" panose="020B0604030504040204" pitchFamily="50" charset="-128"/>
                <a:ea typeface="メイリオ" panose="020B0604030504040204" pitchFamily="50" charset="-128"/>
              </a:rPr>
              <a:t>2013</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383599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1-9</a:t>
            </a:r>
            <a:r>
              <a:rPr lang="en-US" altLang="ja-JP" sz="2800" dirty="0">
                <a:latin typeface="HGS創英角ｺﾞｼｯｸUB" panose="020B0900000000000000" pitchFamily="50" charset="-128"/>
                <a:ea typeface="HGS創英角ｺﾞｼｯｸUB" panose="020B0900000000000000" pitchFamily="50" charset="-128"/>
              </a:rPr>
              <a:t/>
            </a:r>
            <a:br>
              <a:rPr lang="en-US" altLang="ja-JP" sz="2800" dirty="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マントルの下部熱境界層から発生するプルーム</a:t>
            </a:r>
            <a:r>
              <a:rPr kumimoji="1" lang="ja-JP" altLang="en-US" dirty="0" smtClean="0"/>
              <a:t>　</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5608" y="2190782"/>
            <a:ext cx="6272784" cy="3621024"/>
          </a:xfrm>
        </p:spPr>
      </p:pic>
      <p:sp>
        <p:nvSpPr>
          <p:cNvPr id="5" name="テキスト ボックス 4"/>
          <p:cNvSpPr txBox="1"/>
          <p:nvPr/>
        </p:nvSpPr>
        <p:spPr>
          <a:xfrm>
            <a:off x="3553614" y="6344296"/>
            <a:ext cx="2036776"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Olson et al.</a:t>
            </a:r>
            <a:r>
              <a:rPr kumimoji="1" lang="ja-JP" altLang="en-US" sz="1400" dirty="0" smtClean="0">
                <a:latin typeface="メイリオ" panose="020B0604030504040204" pitchFamily="50" charset="-128"/>
                <a:ea typeface="メイリオ" panose="020B0604030504040204" pitchFamily="50" charset="-128"/>
              </a:rPr>
              <a:t>（</a:t>
            </a:r>
            <a:r>
              <a:rPr lang="en-US" altLang="ja-JP" sz="1400" dirty="0" smtClean="0">
                <a:latin typeface="メイリオ" panose="020B0604030504040204" pitchFamily="50" charset="-128"/>
                <a:ea typeface="メイリオ" panose="020B0604030504040204" pitchFamily="50" charset="-128"/>
              </a:rPr>
              <a:t>1988</a:t>
            </a:r>
            <a:r>
              <a:rPr kumimoji="1" lang="ja-JP" altLang="en-US"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316906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A-5</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ジャワ海溝</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68192" y="1825625"/>
            <a:ext cx="6007616" cy="4351338"/>
          </a:xfrm>
        </p:spPr>
      </p:pic>
    </p:spTree>
    <p:extLst>
      <p:ext uri="{BB962C8B-B14F-4D97-AF65-F5344CB8AC3E}">
        <p14:creationId xmlns:p14="http://schemas.microsoft.com/office/powerpoint/2010/main" val="72900676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A-6</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トンガ海溝とケルマディック海溝</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9908" y="1825625"/>
            <a:ext cx="5824184" cy="4351338"/>
          </a:xfrm>
        </p:spPr>
      </p:pic>
      <p:sp>
        <p:nvSpPr>
          <p:cNvPr id="5" name="テキスト ボックス 4"/>
          <p:cNvSpPr txBox="1"/>
          <p:nvPr/>
        </p:nvSpPr>
        <p:spPr>
          <a:xfrm>
            <a:off x="3361042" y="6344296"/>
            <a:ext cx="2421945"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Fukao &amp; Obayashi (</a:t>
            </a:r>
            <a:r>
              <a:rPr lang="en-US" altLang="ja-JP" sz="1400" dirty="0" smtClean="0">
                <a:latin typeface="メイリオ" panose="020B0604030504040204" pitchFamily="50" charset="-128"/>
                <a:ea typeface="メイリオ" panose="020B0604030504040204" pitchFamily="50" charset="-128"/>
              </a:rPr>
              <a:t>2013</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7780728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A-7</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チリ海溝</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1856" y="1825625"/>
            <a:ext cx="6140287" cy="4351338"/>
          </a:xfrm>
        </p:spPr>
      </p:pic>
      <p:sp>
        <p:nvSpPr>
          <p:cNvPr id="5" name="テキスト ボックス 4"/>
          <p:cNvSpPr txBox="1"/>
          <p:nvPr/>
        </p:nvSpPr>
        <p:spPr>
          <a:xfrm>
            <a:off x="3361042" y="6344296"/>
            <a:ext cx="2421945"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Fukao &amp; Obayashi (</a:t>
            </a:r>
            <a:r>
              <a:rPr lang="en-US" altLang="ja-JP" sz="1400" dirty="0" smtClean="0">
                <a:latin typeface="メイリオ" panose="020B0604030504040204" pitchFamily="50" charset="-128"/>
                <a:ea typeface="メイリオ" panose="020B0604030504040204" pitchFamily="50" charset="-128"/>
              </a:rPr>
              <a:t>2013</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861764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A-8</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ペルー海溝</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66890" y="1825625"/>
            <a:ext cx="6210220" cy="4351338"/>
          </a:xfrm>
        </p:spPr>
      </p:pic>
      <p:sp>
        <p:nvSpPr>
          <p:cNvPr id="5" name="テキスト ボックス 4"/>
          <p:cNvSpPr txBox="1"/>
          <p:nvPr/>
        </p:nvSpPr>
        <p:spPr>
          <a:xfrm>
            <a:off x="3361042" y="6344296"/>
            <a:ext cx="2421945"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Fukao &amp; Obayashi (</a:t>
            </a:r>
            <a:r>
              <a:rPr lang="en-US" altLang="ja-JP" sz="1400" dirty="0" smtClean="0">
                <a:latin typeface="メイリオ" panose="020B0604030504040204" pitchFamily="50" charset="-128"/>
                <a:ea typeface="メイリオ" panose="020B0604030504040204" pitchFamily="50" charset="-128"/>
              </a:rPr>
              <a:t>2013</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8609362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A-9</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南アメリカ大陸の南北断面</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2224" y="2172494"/>
            <a:ext cx="5559552" cy="3657600"/>
          </a:xfrm>
        </p:spPr>
      </p:pic>
      <p:sp>
        <p:nvSpPr>
          <p:cNvPr id="5" name="テキスト ボックス 4"/>
          <p:cNvSpPr txBox="1"/>
          <p:nvPr/>
        </p:nvSpPr>
        <p:spPr>
          <a:xfrm>
            <a:off x="3361042" y="6344296"/>
            <a:ext cx="2421945"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Fukao &amp; Obayashi (</a:t>
            </a:r>
            <a:r>
              <a:rPr lang="en-US" altLang="ja-JP" sz="1400" dirty="0" smtClean="0">
                <a:latin typeface="メイリオ" panose="020B0604030504040204" pitchFamily="50" charset="-128"/>
                <a:ea typeface="メイリオ" panose="020B0604030504040204" pitchFamily="50" charset="-128"/>
              </a:rPr>
              <a:t>2013</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3269747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A-10</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中央アメリカ海溝</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14272" y="1940846"/>
            <a:ext cx="6315456" cy="4120896"/>
          </a:xfrm>
        </p:spPr>
      </p:pic>
      <p:sp>
        <p:nvSpPr>
          <p:cNvPr id="5" name="テキスト ボックス 4"/>
          <p:cNvSpPr txBox="1"/>
          <p:nvPr/>
        </p:nvSpPr>
        <p:spPr>
          <a:xfrm>
            <a:off x="3361042" y="6344296"/>
            <a:ext cx="2421945"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Fukao &amp; Obayashi (</a:t>
            </a:r>
            <a:r>
              <a:rPr lang="en-US" altLang="ja-JP" sz="1400" dirty="0" smtClean="0">
                <a:latin typeface="メイリオ" panose="020B0604030504040204" pitchFamily="50" charset="-128"/>
                <a:ea typeface="メイリオ" panose="020B0604030504040204" pitchFamily="50" charset="-128"/>
              </a:rPr>
              <a:t>2013</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1483648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A-11</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マントル遷移層で滞留するスラブと</a:t>
            </a:r>
            <a:r>
              <a:rPr kumimoji="1" lang="en-US" altLang="ja-JP" sz="2800" dirty="0" smtClean="0">
                <a:latin typeface="HGS創英角ｺﾞｼｯｸUB" panose="020B0900000000000000" pitchFamily="50" charset="-128"/>
                <a:ea typeface="HGS創英角ｺﾞｼｯｸUB" panose="020B0900000000000000" pitchFamily="50" charset="-128"/>
              </a:rPr>
              <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下部マントル最上部に掛かるスラブ</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70176" y="2218214"/>
            <a:ext cx="4803648" cy="3566160"/>
          </a:xfrm>
        </p:spPr>
      </p:pic>
      <p:sp>
        <p:nvSpPr>
          <p:cNvPr id="5" name="テキスト ボックス 4"/>
          <p:cNvSpPr txBox="1"/>
          <p:nvPr/>
        </p:nvSpPr>
        <p:spPr>
          <a:xfrm>
            <a:off x="3361042" y="6344296"/>
            <a:ext cx="2421945"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Fukao &amp; Obayashi (</a:t>
            </a:r>
            <a:r>
              <a:rPr lang="en-US" altLang="ja-JP" sz="1400" dirty="0" smtClean="0">
                <a:latin typeface="メイリオ" panose="020B0604030504040204" pitchFamily="50" charset="-128"/>
                <a:ea typeface="メイリオ" panose="020B0604030504040204" pitchFamily="50" charset="-128"/>
              </a:rPr>
              <a:t>2013</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29885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1-10</a:t>
            </a:r>
            <a:r>
              <a:rPr lang="en-US" altLang="ja-JP" sz="2800" dirty="0">
                <a:latin typeface="HGS創英角ｺﾞｼｯｸUB" panose="020B0900000000000000" pitchFamily="50" charset="-128"/>
                <a:ea typeface="HGS創英角ｺﾞｼｯｸUB" panose="020B0900000000000000" pitchFamily="50" charset="-128"/>
              </a:rPr>
              <a:t/>
            </a:r>
            <a:br>
              <a:rPr lang="en-US" altLang="ja-JP" sz="2800" dirty="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現在のマントル対流パターン</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6604" y="1902746"/>
            <a:ext cx="4050792" cy="4197096"/>
          </a:xfrm>
        </p:spPr>
      </p:pic>
      <p:sp>
        <p:nvSpPr>
          <p:cNvPr id="5" name="テキスト ボックス 4"/>
          <p:cNvSpPr txBox="1"/>
          <p:nvPr/>
        </p:nvSpPr>
        <p:spPr>
          <a:xfrm>
            <a:off x="3110706" y="6344296"/>
            <a:ext cx="2922595"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Edward Garnero </a:t>
            </a:r>
            <a:r>
              <a:rPr kumimoji="1" lang="ja-JP" altLang="en-US" sz="1400" dirty="0" smtClean="0">
                <a:latin typeface="メイリオ" panose="020B0604030504040204" pitchFamily="50" charset="-128"/>
                <a:ea typeface="メイリオ" panose="020B0604030504040204" pitchFamily="50" charset="-128"/>
              </a:rPr>
              <a:t>博士の図を改変</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492587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1-S1</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現在のマントル対流パターン</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12360" y="1825625"/>
            <a:ext cx="4319280" cy="4351338"/>
          </a:xfrm>
        </p:spPr>
      </p:pic>
      <p:sp>
        <p:nvSpPr>
          <p:cNvPr id="6" name="テキスト ボックス 5"/>
          <p:cNvSpPr txBox="1"/>
          <p:nvPr/>
        </p:nvSpPr>
        <p:spPr>
          <a:xfrm>
            <a:off x="4300130" y="3866067"/>
            <a:ext cx="543739" cy="307777"/>
          </a:xfrm>
          <a:prstGeom prst="rect">
            <a:avLst/>
          </a:prstGeom>
          <a:noFill/>
        </p:spPr>
        <p:txBody>
          <a:bodyPr wrap="none" rtlCol="0">
            <a:spAutoFit/>
          </a:bodyPr>
          <a:lstStyle/>
          <a:p>
            <a:r>
              <a:rPr kumimoji="1" lang="ja-JP" altLang="en-US" sz="1400" dirty="0" smtClean="0">
                <a:solidFill>
                  <a:schemeClr val="bg1"/>
                </a:solidFill>
                <a:latin typeface="メイリオ" panose="020B0604030504040204" pitchFamily="50" charset="-128"/>
                <a:ea typeface="メイリオ" panose="020B0604030504040204" pitchFamily="50" charset="-128"/>
              </a:rPr>
              <a:t>内核</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3491478" y="3873860"/>
            <a:ext cx="543739" cy="307777"/>
          </a:xfrm>
          <a:prstGeom prst="rect">
            <a:avLst/>
          </a:prstGeom>
          <a:noFill/>
        </p:spPr>
        <p:txBody>
          <a:bodyPr wrap="none" rtlCol="0">
            <a:spAutoFit/>
          </a:bodyPr>
          <a:lstStyle/>
          <a:p>
            <a:r>
              <a:rPr kumimoji="1" lang="ja-JP" altLang="en-US" sz="1400" dirty="0" smtClean="0">
                <a:solidFill>
                  <a:schemeClr val="bg1"/>
                </a:solidFill>
                <a:latin typeface="メイリオ" panose="020B0604030504040204" pitchFamily="50" charset="-128"/>
                <a:ea typeface="メイリオ" panose="020B0604030504040204" pitchFamily="50" charset="-128"/>
              </a:rPr>
              <a:t>外核</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5890372" y="2087696"/>
            <a:ext cx="3185487" cy="369332"/>
          </a:xfrm>
          <a:prstGeom prst="rect">
            <a:avLst/>
          </a:prstGeom>
          <a:noFill/>
        </p:spPr>
        <p:txBody>
          <a:bodyPr wrap="none" rtlCol="0">
            <a:spAutoFit/>
          </a:bodyPr>
          <a:lstStyle/>
          <a:p>
            <a:r>
              <a:rPr kumimoji="1" lang="ja-JP" altLang="en-US" dirty="0" smtClean="0">
                <a:solidFill>
                  <a:srgbClr val="0070C0"/>
                </a:solidFill>
                <a:latin typeface="メイリオ" panose="020B0604030504040204" pitchFamily="50" charset="-128"/>
                <a:ea typeface="メイリオ" panose="020B0604030504040204" pitchFamily="50" charset="-128"/>
              </a:rPr>
              <a:t>スラブ（沈み込むプレート）</a:t>
            </a:r>
            <a:endParaRPr kumimoji="1" lang="ja-JP" altLang="en-US" dirty="0">
              <a:solidFill>
                <a:srgbClr val="0070C0"/>
              </a:solidFill>
              <a:latin typeface="メイリオ" panose="020B0604030504040204" pitchFamily="50" charset="-128"/>
              <a:ea typeface="メイリオ" panose="020B0604030504040204" pitchFamily="50" charset="-128"/>
            </a:endParaRPr>
          </a:p>
        </p:txBody>
      </p:sp>
      <p:cxnSp>
        <p:nvCxnSpPr>
          <p:cNvPr id="13" name="直線矢印コネクタ 12"/>
          <p:cNvCxnSpPr/>
          <p:nvPr/>
        </p:nvCxnSpPr>
        <p:spPr>
          <a:xfrm flipH="1">
            <a:off x="5495731" y="2407298"/>
            <a:ext cx="942039" cy="488783"/>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1328865" y="5334000"/>
            <a:ext cx="1569660" cy="369332"/>
          </a:xfrm>
          <a:prstGeom prst="rect">
            <a:avLst/>
          </a:prstGeom>
          <a:noFill/>
        </p:spPr>
        <p:txBody>
          <a:bodyPr wrap="none" rtlCol="0">
            <a:spAutoFit/>
          </a:bodyPr>
          <a:lstStyle/>
          <a:p>
            <a:r>
              <a:rPr kumimoji="1" lang="ja-JP" altLang="en-US" dirty="0" smtClean="0">
                <a:solidFill>
                  <a:srgbClr val="FF0000"/>
                </a:solidFill>
                <a:latin typeface="メイリオ" panose="020B0604030504040204" pitchFamily="50" charset="-128"/>
                <a:ea typeface="メイリオ" panose="020B0604030504040204" pitchFamily="50" charset="-128"/>
              </a:rPr>
              <a:t>上昇プルーム</a:t>
            </a:r>
            <a:endParaRPr kumimoji="1" lang="ja-JP" altLang="en-US" dirty="0">
              <a:solidFill>
                <a:srgbClr val="FF0000"/>
              </a:solidFill>
              <a:latin typeface="メイリオ" panose="020B0604030504040204" pitchFamily="50" charset="-128"/>
              <a:ea typeface="メイリオ" panose="020B0604030504040204" pitchFamily="50" charset="-128"/>
            </a:endParaRPr>
          </a:p>
        </p:txBody>
      </p:sp>
      <p:cxnSp>
        <p:nvCxnSpPr>
          <p:cNvPr id="17" name="直線矢印コネクタ 16"/>
          <p:cNvCxnSpPr/>
          <p:nvPr/>
        </p:nvCxnSpPr>
        <p:spPr>
          <a:xfrm flipV="1">
            <a:off x="2579510" y="4561606"/>
            <a:ext cx="319015" cy="772394"/>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5890372" y="5862758"/>
            <a:ext cx="2518638" cy="523220"/>
          </a:xfrm>
          <a:prstGeom prst="rect">
            <a:avLst/>
          </a:prstGeom>
          <a:noFill/>
        </p:spPr>
        <p:txBody>
          <a:bodyPr wrap="none" rtlCol="0">
            <a:spAutoFit/>
          </a:bodyPr>
          <a:lstStyle/>
          <a:p>
            <a:r>
              <a:rPr kumimoji="1" lang="ja-JP" altLang="en-US" sz="1400" dirty="0" smtClean="0">
                <a:solidFill>
                  <a:srgbClr val="FF0000"/>
                </a:solidFill>
                <a:latin typeface="メイリオ" panose="020B0604030504040204" pitchFamily="50" charset="-128"/>
                <a:ea typeface="メイリオ" panose="020B0604030504040204" pitchFamily="50" charset="-128"/>
              </a:rPr>
              <a:t>サーモケミカル・パイル</a:t>
            </a:r>
            <a:endParaRPr kumimoji="1" lang="en-US" altLang="ja-JP" sz="1400" dirty="0" smtClean="0">
              <a:solidFill>
                <a:srgbClr val="FF0000"/>
              </a:solidFill>
              <a:latin typeface="メイリオ" panose="020B0604030504040204" pitchFamily="50" charset="-128"/>
              <a:ea typeface="メイリオ" panose="020B0604030504040204" pitchFamily="50" charset="-128"/>
            </a:endParaRPr>
          </a:p>
          <a:p>
            <a:r>
              <a:rPr kumimoji="1" lang="ja-JP" altLang="en-US" sz="1400" dirty="0" smtClean="0">
                <a:solidFill>
                  <a:srgbClr val="FF0000"/>
                </a:solidFill>
                <a:latin typeface="メイリオ" panose="020B0604030504040204" pitchFamily="50" charset="-128"/>
                <a:ea typeface="メイリオ" panose="020B0604030504040204" pitchFamily="50" charset="-128"/>
              </a:rPr>
              <a:t>（高温・高密度のマントル）</a:t>
            </a:r>
            <a:endParaRPr kumimoji="1" lang="ja-JP" altLang="en-US" sz="1400" dirty="0">
              <a:solidFill>
                <a:srgbClr val="FF0000"/>
              </a:solidFill>
              <a:latin typeface="メイリオ" panose="020B0604030504040204" pitchFamily="50" charset="-128"/>
              <a:ea typeface="メイリオ" panose="020B0604030504040204" pitchFamily="50" charset="-128"/>
            </a:endParaRPr>
          </a:p>
        </p:txBody>
      </p:sp>
      <p:cxnSp>
        <p:nvCxnSpPr>
          <p:cNvPr id="21" name="直線矢印コネクタ 20"/>
          <p:cNvCxnSpPr/>
          <p:nvPr/>
        </p:nvCxnSpPr>
        <p:spPr>
          <a:xfrm flipH="1" flipV="1">
            <a:off x="5029202" y="5234473"/>
            <a:ext cx="866337" cy="721982"/>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62654" y="1842535"/>
            <a:ext cx="1441420" cy="2031325"/>
          </a:xfrm>
          <a:prstGeom prst="rect">
            <a:avLst/>
          </a:prstGeom>
          <a:noFill/>
        </p:spPr>
        <p:txBody>
          <a:bodyPr wrap="none" rtlCol="0">
            <a:spAutoFit/>
          </a:bodyPr>
          <a:lstStyle/>
          <a:p>
            <a:r>
              <a:rPr kumimoji="1" lang="ja-JP" altLang="en-US" sz="1400" dirty="0" smtClean="0">
                <a:latin typeface="メイリオ" panose="020B0604030504040204" pitchFamily="50" charset="-128"/>
                <a:ea typeface="メイリオ" panose="020B0604030504040204" pitchFamily="50" charset="-128"/>
              </a:rPr>
              <a:t>リソスフェア</a:t>
            </a:r>
            <a:endParaRPr kumimoji="1" lang="en-US" altLang="ja-JP" sz="1400" dirty="0" smtClean="0">
              <a:latin typeface="メイリオ" panose="020B0604030504040204" pitchFamily="50" charset="-128"/>
              <a:ea typeface="メイリオ" panose="020B0604030504040204" pitchFamily="50" charset="-128"/>
            </a:endParaRPr>
          </a:p>
          <a:p>
            <a:endParaRPr kumimoji="1" lang="en-US" altLang="ja-JP" sz="1400" dirty="0" smtClean="0">
              <a:latin typeface="メイリオ" panose="020B0604030504040204" pitchFamily="50" charset="-128"/>
              <a:ea typeface="メイリオ" panose="020B0604030504040204" pitchFamily="50" charset="-128"/>
            </a:endParaRPr>
          </a:p>
          <a:p>
            <a:r>
              <a:rPr kumimoji="1" lang="ja-JP" altLang="en-US" sz="1400" dirty="0" smtClean="0">
                <a:latin typeface="メイリオ" panose="020B0604030504040204" pitchFamily="50" charset="-128"/>
                <a:ea typeface="メイリオ" panose="020B0604030504040204" pitchFamily="50" charset="-128"/>
              </a:rPr>
              <a:t>上部マントル</a:t>
            </a:r>
            <a:endParaRPr kumimoji="1" lang="en-US" altLang="ja-JP" sz="1400" dirty="0" smtClean="0">
              <a:latin typeface="メイリオ" panose="020B0604030504040204" pitchFamily="50" charset="-128"/>
              <a:ea typeface="メイリオ" panose="020B0604030504040204" pitchFamily="50" charset="-128"/>
            </a:endParaRPr>
          </a:p>
          <a:p>
            <a:endParaRPr kumimoji="1" lang="en-US" altLang="ja-JP" sz="1400" dirty="0" smtClean="0">
              <a:latin typeface="メイリオ" panose="020B0604030504040204" pitchFamily="50" charset="-128"/>
              <a:ea typeface="メイリオ" panose="020B0604030504040204" pitchFamily="50" charset="-128"/>
            </a:endParaRPr>
          </a:p>
          <a:p>
            <a:r>
              <a:rPr kumimoji="1" lang="ja-JP" altLang="en-US" sz="1400" dirty="0" smtClean="0">
                <a:latin typeface="メイリオ" panose="020B0604030504040204" pitchFamily="50" charset="-128"/>
                <a:ea typeface="メイリオ" panose="020B0604030504040204" pitchFamily="50" charset="-128"/>
              </a:rPr>
              <a:t>マントル遷移層</a:t>
            </a:r>
            <a:endParaRPr kumimoji="1" lang="en-US" altLang="ja-JP" sz="1400" dirty="0" smtClean="0">
              <a:latin typeface="メイリオ" panose="020B0604030504040204" pitchFamily="50" charset="-128"/>
              <a:ea typeface="メイリオ" panose="020B0604030504040204" pitchFamily="50" charset="-128"/>
            </a:endParaRPr>
          </a:p>
          <a:p>
            <a:endParaRPr kumimoji="1" lang="en-US" altLang="ja-JP" sz="1400" dirty="0" smtClean="0">
              <a:latin typeface="メイリオ" panose="020B0604030504040204" pitchFamily="50" charset="-128"/>
              <a:ea typeface="メイリオ" panose="020B0604030504040204" pitchFamily="50" charset="-128"/>
            </a:endParaRPr>
          </a:p>
          <a:p>
            <a:r>
              <a:rPr kumimoji="1" lang="ja-JP" altLang="en-US" sz="1400" dirty="0" smtClean="0">
                <a:latin typeface="メイリオ" panose="020B0604030504040204" pitchFamily="50" charset="-128"/>
                <a:ea typeface="メイリオ" panose="020B0604030504040204" pitchFamily="50" charset="-128"/>
              </a:rPr>
              <a:t>下部マントル</a:t>
            </a:r>
            <a:endParaRPr kumimoji="1" lang="en-US" altLang="ja-JP" sz="1400" dirty="0" smtClean="0">
              <a:latin typeface="メイリオ" panose="020B0604030504040204" pitchFamily="50" charset="-128"/>
              <a:ea typeface="メイリオ" panose="020B0604030504040204" pitchFamily="50" charset="-128"/>
            </a:endParaRPr>
          </a:p>
          <a:p>
            <a:endParaRPr lang="en-US" altLang="ja-JP" sz="1400" dirty="0" smtClean="0">
              <a:latin typeface="メイリオ" panose="020B0604030504040204" pitchFamily="50" charset="-128"/>
              <a:ea typeface="メイリオ" panose="020B0604030504040204" pitchFamily="50" charset="-128"/>
            </a:endParaRPr>
          </a:p>
          <a:p>
            <a:r>
              <a:rPr lang="en-US" altLang="ja-JP" sz="1400" dirty="0" smtClean="0">
                <a:latin typeface="メイリオ" panose="020B0604030504040204" pitchFamily="50" charset="-128"/>
                <a:ea typeface="メイリオ" panose="020B0604030504040204" pitchFamily="50" charset="-128"/>
              </a:rPr>
              <a:t>D’’</a:t>
            </a:r>
            <a:r>
              <a:rPr lang="ja-JP" altLang="en-US" sz="1400" dirty="0" smtClean="0">
                <a:latin typeface="メイリオ" panose="020B0604030504040204" pitchFamily="50" charset="-128"/>
                <a:ea typeface="メイリオ" panose="020B0604030504040204" pitchFamily="50" charset="-128"/>
              </a:rPr>
              <a:t>層</a:t>
            </a:r>
            <a:endParaRPr kumimoji="1" lang="ja-JP" altLang="en-US" sz="1400" dirty="0">
              <a:latin typeface="メイリオ" panose="020B0604030504040204" pitchFamily="50" charset="-128"/>
              <a:ea typeface="メイリオ" panose="020B0604030504040204" pitchFamily="50" charset="-128"/>
            </a:endParaRPr>
          </a:p>
        </p:txBody>
      </p:sp>
      <p:cxnSp>
        <p:nvCxnSpPr>
          <p:cNvPr id="15" name="直線矢印コネクタ 14"/>
          <p:cNvCxnSpPr/>
          <p:nvPr/>
        </p:nvCxnSpPr>
        <p:spPr>
          <a:xfrm>
            <a:off x="1791714" y="1972793"/>
            <a:ext cx="1222075" cy="678896"/>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1782383" y="2417280"/>
            <a:ext cx="1231406" cy="478801"/>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1982469" y="2833770"/>
            <a:ext cx="1031320" cy="262406"/>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1782383" y="3291055"/>
            <a:ext cx="1315380" cy="385259"/>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1134024" y="3683961"/>
            <a:ext cx="2215666" cy="427868"/>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9078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2-1</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アルフレッド・ウェゲナー（</a:t>
            </a:r>
            <a:r>
              <a:rPr kumimoji="1" lang="en-US" altLang="ja-JP" sz="2800" dirty="0" smtClean="0">
                <a:latin typeface="HGS創英角ｺﾞｼｯｸUB" panose="020B0900000000000000" pitchFamily="50" charset="-128"/>
                <a:ea typeface="HGS創英角ｺﾞｼｯｸUB" panose="020B0900000000000000" pitchFamily="50" charset="-128"/>
              </a:rPr>
              <a:t>1880</a:t>
            </a:r>
            <a:r>
              <a:rPr kumimoji="1" lang="ja-JP" altLang="en-US" sz="2800" dirty="0" err="1" smtClean="0">
                <a:latin typeface="HGS創英角ｺﾞｼｯｸUB" panose="020B0900000000000000" pitchFamily="50" charset="-128"/>
                <a:ea typeface="HGS創英角ｺﾞｼｯｸUB" panose="020B0900000000000000" pitchFamily="50" charset="-128"/>
              </a:rPr>
              <a:t>ｰ</a:t>
            </a:r>
            <a:r>
              <a:rPr kumimoji="1" lang="en-US" altLang="ja-JP" sz="2800" dirty="0" smtClean="0">
                <a:latin typeface="HGS創英角ｺﾞｼｯｸUB" panose="020B0900000000000000" pitchFamily="50" charset="-128"/>
                <a:ea typeface="HGS創英角ｺﾞｼｯｸUB" panose="020B0900000000000000" pitchFamily="50" charset="-128"/>
              </a:rPr>
              <a:t>1930</a:t>
            </a:r>
            <a:r>
              <a:rPr kumimoji="1" lang="ja-JP" altLang="en-US" sz="2800" dirty="0" smtClean="0">
                <a:latin typeface="HGS創英角ｺﾞｼｯｸUB" panose="020B0900000000000000" pitchFamily="50" charset="-128"/>
                <a:ea typeface="HGS創英角ｺﾞｼｯｸUB" panose="020B0900000000000000" pitchFamily="50" charset="-128"/>
              </a:rPr>
              <a:t>）</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16423" y="1750331"/>
            <a:ext cx="2901821" cy="4117937"/>
          </a:xfrm>
        </p:spPr>
      </p:pic>
      <p:sp>
        <p:nvSpPr>
          <p:cNvPr id="5" name="テキスト ボックス 4"/>
          <p:cNvSpPr txBox="1"/>
          <p:nvPr/>
        </p:nvSpPr>
        <p:spPr>
          <a:xfrm>
            <a:off x="2055938" y="6344296"/>
            <a:ext cx="5032148" cy="307777"/>
          </a:xfrm>
          <a:prstGeom prst="rect">
            <a:avLst/>
          </a:prstGeom>
          <a:noFill/>
        </p:spPr>
        <p:txBody>
          <a:bodyPr wrap="none" rtlCol="0">
            <a:spAutoFit/>
          </a:bodyPr>
          <a:lstStyle/>
          <a:p>
            <a:pPr algn="ctr"/>
            <a:r>
              <a:rPr kumimoji="1" lang="ja-JP" altLang="en-US" sz="1400" dirty="0" smtClean="0">
                <a:latin typeface="メイリオ" panose="020B0604030504040204" pitchFamily="50" charset="-128"/>
                <a:ea typeface="メイリオ" panose="020B0604030504040204" pitchFamily="50" charset="-128"/>
              </a:rPr>
              <a:t>アルフレッド・ウェゲナー極地海洋研究所ウェブページより</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166050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2-2</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スナイダーが</a:t>
            </a:r>
            <a:r>
              <a:rPr kumimoji="1" lang="en-US" altLang="ja-JP" sz="2800" dirty="0" smtClean="0">
                <a:latin typeface="HGS創英角ｺﾞｼｯｸUB" panose="020B0900000000000000" pitchFamily="50" charset="-128"/>
                <a:ea typeface="HGS創英角ｺﾞｼｯｸUB" panose="020B0900000000000000" pitchFamily="50" charset="-128"/>
              </a:rPr>
              <a:t>1858</a:t>
            </a:r>
            <a:r>
              <a:rPr kumimoji="1" lang="ja-JP" altLang="en-US" sz="2800" dirty="0" smtClean="0">
                <a:latin typeface="HGS創英角ｺﾞｼｯｸUB" panose="020B0900000000000000" pitchFamily="50" charset="-128"/>
                <a:ea typeface="HGS創英角ｺﾞｼｯｸUB" panose="020B0900000000000000" pitchFamily="50" charset="-128"/>
              </a:rPr>
              <a:t>年に発表した大陸の復元図</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0700" y="2298986"/>
            <a:ext cx="5562600" cy="3404616"/>
          </a:xfrm>
        </p:spPr>
      </p:pic>
      <p:sp>
        <p:nvSpPr>
          <p:cNvPr id="5" name="テキスト ボックス 4"/>
          <p:cNvSpPr txBox="1"/>
          <p:nvPr/>
        </p:nvSpPr>
        <p:spPr>
          <a:xfrm>
            <a:off x="2953616" y="6344296"/>
            <a:ext cx="3236785" cy="307777"/>
          </a:xfrm>
          <a:prstGeom prst="rect">
            <a:avLst/>
          </a:prstGeom>
          <a:noFill/>
        </p:spPr>
        <p:txBody>
          <a:bodyPr wrap="none" rtlCol="0">
            <a:spAutoFit/>
          </a:bodyPr>
          <a:lstStyle/>
          <a:p>
            <a:pPr algn="ctr"/>
            <a:r>
              <a:rPr kumimoji="1" lang="ja-JP" altLang="en-US" sz="1400" dirty="0" smtClean="0">
                <a:latin typeface="メイリオ" panose="020B0604030504040204" pitchFamily="50" charset="-128"/>
                <a:ea typeface="メイリオ" panose="020B0604030504040204" pitchFamily="50" charset="-128"/>
              </a:rPr>
              <a:t>アメリカ地質調査所ウェブページより</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455856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2-3</a:t>
            </a:r>
            <a:r>
              <a:rPr lang="en-US" altLang="ja-JP" sz="2800" dirty="0">
                <a:latin typeface="HGS創英角ｺﾞｼｯｸUB" panose="020B0900000000000000" pitchFamily="50" charset="-128"/>
                <a:ea typeface="HGS創英角ｺﾞｼｯｸUB" panose="020B0900000000000000" pitchFamily="50" charset="-128"/>
              </a:rPr>
              <a:t/>
            </a:r>
            <a:br>
              <a:rPr lang="en-US" altLang="ja-JP" sz="2800" dirty="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ウェゲナーによる大陸移動の復元図</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93095" y="1825625"/>
            <a:ext cx="3157809" cy="4351338"/>
          </a:xfrm>
        </p:spPr>
      </p:pic>
      <p:sp>
        <p:nvSpPr>
          <p:cNvPr id="5" name="テキスト ボックス 4"/>
          <p:cNvSpPr txBox="1"/>
          <p:nvPr/>
        </p:nvSpPr>
        <p:spPr>
          <a:xfrm>
            <a:off x="3856903" y="6344296"/>
            <a:ext cx="1430200" cy="307777"/>
          </a:xfrm>
          <a:prstGeom prst="rect">
            <a:avLst/>
          </a:prstGeom>
          <a:noFill/>
        </p:spPr>
        <p:txBody>
          <a:bodyPr wrap="none" rtlCol="0">
            <a:spAutoFit/>
          </a:bodyPr>
          <a:lstStyle/>
          <a:p>
            <a:pPr algn="ctr"/>
            <a:r>
              <a:rPr kumimoji="1" lang="en-US" altLang="ja-JP" sz="1400" dirty="0" err="1" smtClean="0">
                <a:latin typeface="メイリオ" panose="020B0604030504040204" pitchFamily="50" charset="-128"/>
                <a:ea typeface="メイリオ" panose="020B0604030504040204" pitchFamily="50" charset="-128"/>
              </a:rPr>
              <a:t>Lowrie</a:t>
            </a:r>
            <a:r>
              <a:rPr kumimoji="1" lang="en-US" altLang="ja-JP" sz="1400" dirty="0" smtClean="0">
                <a:latin typeface="メイリオ" panose="020B0604030504040204" pitchFamily="50" charset="-128"/>
                <a:ea typeface="メイリオ" panose="020B0604030504040204" pitchFamily="50" charset="-128"/>
              </a:rPr>
              <a:t> (2007)</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079884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2-4</a:t>
            </a:r>
            <a:r>
              <a:rPr lang="en-US" altLang="ja-JP" sz="2800" dirty="0">
                <a:latin typeface="HGS創英角ｺﾞｼｯｸUB" panose="020B0900000000000000" pitchFamily="50" charset="-128"/>
                <a:ea typeface="HGS創英角ｺﾞｼｯｸUB" panose="020B0900000000000000" pitchFamily="50" charset="-128"/>
              </a:rPr>
              <a:t/>
            </a:r>
            <a:br>
              <a:rPr lang="en-US" altLang="ja-JP" sz="2800" dirty="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アーサー・ホームズ（</a:t>
            </a:r>
            <a:r>
              <a:rPr kumimoji="1" lang="en-US" altLang="ja-JP" sz="2800" dirty="0" smtClean="0">
                <a:latin typeface="HGS創英角ｺﾞｼｯｸUB" panose="020B0900000000000000" pitchFamily="50" charset="-128"/>
                <a:ea typeface="HGS創英角ｺﾞｼｯｸUB" panose="020B0900000000000000" pitchFamily="50" charset="-128"/>
              </a:rPr>
              <a:t>1890</a:t>
            </a:r>
            <a:r>
              <a:rPr kumimoji="1" lang="ja-JP" altLang="en-US" sz="2800" dirty="0" err="1" smtClean="0">
                <a:latin typeface="HGS創英角ｺﾞｼｯｸUB" panose="020B0900000000000000" pitchFamily="50" charset="-128"/>
                <a:ea typeface="HGS創英角ｺﾞｼｯｸUB" panose="020B0900000000000000" pitchFamily="50" charset="-128"/>
              </a:rPr>
              <a:t>ｰ</a:t>
            </a:r>
            <a:r>
              <a:rPr kumimoji="1" lang="en-US" altLang="ja-JP" sz="2800" dirty="0" smtClean="0">
                <a:latin typeface="HGS創英角ｺﾞｼｯｸUB" panose="020B0900000000000000" pitchFamily="50" charset="-128"/>
                <a:ea typeface="HGS創英角ｺﾞｼｯｸUB" panose="020B0900000000000000" pitchFamily="50" charset="-128"/>
              </a:rPr>
              <a:t>1965</a:t>
            </a:r>
            <a:r>
              <a:rPr kumimoji="1" lang="ja-JP" altLang="en-US" sz="2800" dirty="0" smtClean="0">
                <a:latin typeface="HGS創英角ｺﾞｼｯｸUB" panose="020B0900000000000000" pitchFamily="50" charset="-128"/>
                <a:ea typeface="HGS創英角ｺﾞｼｯｸUB" panose="020B0900000000000000" pitchFamily="50" charset="-128"/>
              </a:rPr>
              <a:t>）</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6618" y="1959428"/>
            <a:ext cx="3034013" cy="4156597"/>
          </a:xfrm>
        </p:spPr>
      </p:pic>
      <p:sp>
        <p:nvSpPr>
          <p:cNvPr id="5" name="テキスト ボックス 4"/>
          <p:cNvSpPr txBox="1"/>
          <p:nvPr/>
        </p:nvSpPr>
        <p:spPr>
          <a:xfrm>
            <a:off x="3043385" y="6344296"/>
            <a:ext cx="3057247" cy="307777"/>
          </a:xfrm>
          <a:prstGeom prst="rect">
            <a:avLst/>
          </a:prstGeom>
          <a:noFill/>
        </p:spPr>
        <p:txBody>
          <a:bodyPr wrap="none" rtlCol="0">
            <a:spAutoFit/>
          </a:bodyPr>
          <a:lstStyle/>
          <a:p>
            <a:pPr algn="ctr"/>
            <a:r>
              <a:rPr kumimoji="1" lang="ja-JP" altLang="en-US" sz="1400" dirty="0" smtClean="0">
                <a:latin typeface="メイリオ" panose="020B0604030504040204" pitchFamily="50" charset="-128"/>
                <a:ea typeface="メイリオ" panose="020B0604030504040204" pitchFamily="50" charset="-128"/>
              </a:rPr>
              <a:t>欧州地球科学連合ウェブページより</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476888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2-5</a:t>
            </a:r>
            <a:r>
              <a:rPr lang="en-US" altLang="ja-JP" sz="2800" dirty="0">
                <a:latin typeface="HGS創英角ｺﾞｼｯｸUB" panose="020B0900000000000000" pitchFamily="50" charset="-128"/>
                <a:ea typeface="HGS創英角ｺﾞｼｯｸUB" panose="020B0900000000000000" pitchFamily="50" charset="-128"/>
              </a:rPr>
              <a:t/>
            </a:r>
            <a:br>
              <a:rPr lang="en-US" altLang="ja-JP" sz="2800" dirty="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ホームズによるマントル対流の概念図</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28119" y="2509935"/>
            <a:ext cx="7135695" cy="2920481"/>
          </a:xfrm>
        </p:spPr>
      </p:pic>
      <p:sp>
        <p:nvSpPr>
          <p:cNvPr id="5" name="テキスト ボックス 4"/>
          <p:cNvSpPr txBox="1"/>
          <p:nvPr/>
        </p:nvSpPr>
        <p:spPr>
          <a:xfrm>
            <a:off x="3461767" y="6344296"/>
            <a:ext cx="2220480"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Holmes (1931)</a:t>
            </a:r>
            <a:r>
              <a:rPr kumimoji="1" lang="ja-JP" altLang="en-US" sz="1400" dirty="0" smtClean="0">
                <a:latin typeface="メイリオ" panose="020B0604030504040204" pitchFamily="50" charset="-128"/>
                <a:ea typeface="メイリオ" panose="020B0604030504040204" pitchFamily="50" charset="-128"/>
              </a:rPr>
              <a:t>に基づく</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189304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2-6</a:t>
            </a:r>
            <a:r>
              <a:rPr lang="en-US" altLang="ja-JP" sz="2800" dirty="0">
                <a:latin typeface="HGS創英角ｺﾞｼｯｸUB" panose="020B0900000000000000" pitchFamily="50" charset="-128"/>
                <a:ea typeface="HGS創英角ｺﾞｼｯｸUB" panose="020B0900000000000000" pitchFamily="50" charset="-128"/>
              </a:rPr>
              <a:t/>
            </a:r>
            <a:br>
              <a:rPr lang="en-US" altLang="ja-JP" sz="2800" dirty="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超大陸を考慮した２次元マントル対流の</a:t>
            </a:r>
            <a:r>
              <a:rPr kumimoji="1" lang="en-US" altLang="ja-JP" sz="2800" dirty="0" smtClean="0">
                <a:latin typeface="HGS創英角ｺﾞｼｯｸUB" panose="020B0900000000000000" pitchFamily="50" charset="-128"/>
                <a:ea typeface="HGS創英角ｺﾞｼｯｸUB" panose="020B0900000000000000" pitchFamily="50" charset="-128"/>
              </a:rPr>
              <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コンピューター・シミュレーション</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45837" y="1956368"/>
            <a:ext cx="3617740" cy="4285812"/>
          </a:xfrm>
        </p:spPr>
      </p:pic>
      <p:sp>
        <p:nvSpPr>
          <p:cNvPr id="5" name="テキスト ボックス 4"/>
          <p:cNvSpPr txBox="1"/>
          <p:nvPr/>
        </p:nvSpPr>
        <p:spPr>
          <a:xfrm>
            <a:off x="3865722" y="6344296"/>
            <a:ext cx="1412567"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Gurnis (1988)</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008477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本資料を使用するにあたっての</a:t>
            </a:r>
            <a:r>
              <a:rPr kumimoji="1" lang="ja-JP" altLang="en-US" sz="2800" dirty="0" smtClean="0">
                <a:latin typeface="HGS創英角ｺﾞｼｯｸUB" panose="020B0900000000000000" pitchFamily="50" charset="-128"/>
                <a:ea typeface="HGS創英角ｺﾞｼｯｸUB" panose="020B0900000000000000" pitchFamily="50" charset="-128"/>
              </a:rPr>
              <a:t>注意点</a:t>
            </a:r>
            <a:r>
              <a:rPr kumimoji="1" lang="en-US" altLang="ja-JP" sz="2800" dirty="0" smtClean="0">
                <a:latin typeface="HGS創英角ｺﾞｼｯｸUB" panose="020B0900000000000000" pitchFamily="50" charset="-128"/>
                <a:ea typeface="HGS創英角ｺﾞｼｯｸUB" panose="020B0900000000000000" pitchFamily="50" charset="-128"/>
              </a:rPr>
              <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en-US" altLang="ja-JP" sz="2800" dirty="0" smtClean="0">
                <a:latin typeface="HGS創英角ｺﾞｼｯｸUB" panose="020B0900000000000000" pitchFamily="50" charset="-128"/>
                <a:ea typeface="HGS創英角ｺﾞｼｯｸUB" panose="020B0900000000000000" pitchFamily="50" charset="-128"/>
              </a:rPr>
              <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1800" dirty="0" smtClean="0">
                <a:latin typeface="HGS創英角ｺﾞｼｯｸUB" panose="020B0900000000000000" pitchFamily="50" charset="-128"/>
                <a:ea typeface="HGS創英角ｺﾞｼｯｸUB" panose="020B0900000000000000" pitchFamily="50" charset="-128"/>
              </a:rPr>
              <a:t>海洋研究開発機構　吉田晶樹</a:t>
            </a:r>
            <a:endParaRPr kumimoji="1" lang="ja-JP" altLang="en-US" sz="1800" dirty="0">
              <a:latin typeface="HGS創英角ｺﾞｼｯｸUB" panose="020B0900000000000000" pitchFamily="50" charset="-128"/>
              <a:ea typeface="HGS創英角ｺﾞｼｯｸUB" panose="020B0900000000000000" pitchFamily="50" charset="-128"/>
            </a:endParaRPr>
          </a:p>
        </p:txBody>
      </p:sp>
      <p:sp>
        <p:nvSpPr>
          <p:cNvPr id="3" name="コンテンツ プレースホルダー 2"/>
          <p:cNvSpPr>
            <a:spLocks noGrp="1"/>
          </p:cNvSpPr>
          <p:nvPr>
            <p:ph idx="1"/>
          </p:nvPr>
        </p:nvSpPr>
        <p:spPr/>
        <p:txBody>
          <a:bodyPr>
            <a:noAutofit/>
          </a:bodyPr>
          <a:lstStyle/>
          <a:p>
            <a:pPr marL="342900" lvl="1" indent="-342900" algn="just">
              <a:spcBef>
                <a:spcPts val="1000"/>
              </a:spcBef>
              <a:buFont typeface="+mj-ea"/>
              <a:buAutoNum type="circleNumDbPlain"/>
            </a:pPr>
            <a:r>
              <a:rPr lang="ja-JP" altLang="en-US" sz="1600" dirty="0" smtClean="0">
                <a:latin typeface="メイリオ" panose="020B0604030504040204" pitchFamily="50" charset="-128"/>
                <a:ea typeface="メイリオ" panose="020B0604030504040204" pitchFamily="50" charset="-128"/>
              </a:rPr>
              <a:t>本資料は</a:t>
            </a:r>
            <a:r>
              <a:rPr lang="ja-JP" altLang="en-US" sz="1600" dirty="0" smtClean="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地球はどうしてできたのか</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マントル対流と超大陸の謎</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（講談社，ブルーバックスシリーズ，</a:t>
            </a:r>
            <a:r>
              <a:rPr lang="en-US" altLang="ja-JP" sz="1600" dirty="0">
                <a:latin typeface="メイリオ" panose="020B0604030504040204" pitchFamily="50" charset="-128"/>
                <a:ea typeface="メイリオ" panose="020B0604030504040204" pitchFamily="50" charset="-128"/>
              </a:rPr>
              <a:t>2014</a:t>
            </a:r>
            <a:r>
              <a:rPr lang="ja-JP" altLang="en-US" sz="1600" dirty="0">
                <a:latin typeface="メイリオ" panose="020B0604030504040204" pitchFamily="50" charset="-128"/>
                <a:ea typeface="メイリオ" panose="020B0604030504040204" pitchFamily="50" charset="-128"/>
              </a:rPr>
              <a:t>年</a:t>
            </a:r>
            <a:r>
              <a:rPr lang="ja-JP" altLang="en-US" sz="1600" dirty="0" smtClean="0">
                <a:latin typeface="メイリオ" panose="020B0604030504040204" pitchFamily="50" charset="-128"/>
                <a:ea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rPr>
              <a:t>で</a:t>
            </a:r>
            <a:r>
              <a:rPr lang="ja-JP" altLang="en-US" sz="1600" dirty="0" smtClean="0">
                <a:latin typeface="メイリオ" panose="020B0604030504040204" pitchFamily="50" charset="-128"/>
                <a:ea typeface="メイリオ" panose="020B0604030504040204" pitchFamily="50" charset="-128"/>
              </a:rPr>
              <a:t>使用</a:t>
            </a:r>
            <a:r>
              <a:rPr lang="ja-JP" altLang="en-US" sz="1600" dirty="0">
                <a:latin typeface="メイリオ" panose="020B0604030504040204" pitchFamily="50" charset="-128"/>
                <a:ea typeface="メイリオ" panose="020B0604030504040204" pitchFamily="50" charset="-128"/>
              </a:rPr>
              <a:t>した図版を収めたパワーポイントファイル，または</a:t>
            </a:r>
            <a:r>
              <a:rPr lang="en-US" altLang="ja-JP" sz="1600" dirty="0">
                <a:latin typeface="メイリオ" panose="020B0604030504040204" pitchFamily="50" charset="-128"/>
                <a:ea typeface="メイリオ" panose="020B0604030504040204" pitchFamily="50" charset="-128"/>
              </a:rPr>
              <a:t>PDF</a:t>
            </a:r>
            <a:r>
              <a:rPr lang="ja-JP" altLang="en-US" sz="1600" dirty="0">
                <a:latin typeface="メイリオ" panose="020B0604030504040204" pitchFamily="50" charset="-128"/>
                <a:ea typeface="メイリオ" panose="020B0604030504040204" pitchFamily="50" charset="-128"/>
              </a:rPr>
              <a:t>ファイル</a:t>
            </a:r>
            <a:r>
              <a:rPr lang="ja-JP" altLang="en-US" sz="1600" dirty="0" smtClean="0">
                <a:latin typeface="メイリオ" panose="020B0604030504040204" pitchFamily="50" charset="-128"/>
                <a:ea typeface="メイリオ" panose="020B0604030504040204" pitchFamily="50" charset="-128"/>
              </a:rPr>
              <a:t>です</a:t>
            </a:r>
            <a:endParaRPr lang="en-US" altLang="ja-JP" sz="1600" dirty="0" smtClean="0">
              <a:latin typeface="メイリオ" panose="020B0604030504040204" pitchFamily="50" charset="-128"/>
              <a:ea typeface="メイリオ" panose="020B0604030504040204" pitchFamily="50" charset="-128"/>
            </a:endParaRPr>
          </a:p>
          <a:p>
            <a:pPr marL="342900" indent="-342900" algn="just">
              <a:buFont typeface="+mj-ea"/>
              <a:buAutoNum type="circleNumDbPlain" startAt="2"/>
            </a:pPr>
            <a:r>
              <a:rPr lang="ja-JP" altLang="en-US" sz="1600" dirty="0" smtClean="0">
                <a:latin typeface="メイリオ" panose="020B0604030504040204" pitchFamily="50" charset="-128"/>
                <a:ea typeface="メイリオ" panose="020B0604030504040204" pitchFamily="50" charset="-128"/>
              </a:rPr>
              <a:t>オリジナル</a:t>
            </a:r>
            <a:r>
              <a:rPr lang="ja-JP" altLang="en-US" sz="1600" dirty="0" smtClean="0">
                <a:latin typeface="メイリオ" panose="020B0604030504040204" pitchFamily="50" charset="-128"/>
                <a:ea typeface="メイリオ" panose="020B0604030504040204" pitchFamily="50" charset="-128"/>
              </a:rPr>
              <a:t>の図版がカラーの場合は，著作物に掲載しているモノクロの図をカラーの図に差し替えています．また一部の図は改変しています</a:t>
            </a:r>
            <a:endParaRPr kumimoji="1" lang="en-US" altLang="ja-JP" sz="1600" dirty="0" smtClean="0">
              <a:latin typeface="メイリオ" panose="020B0604030504040204" pitchFamily="50" charset="-128"/>
              <a:ea typeface="メイリオ" panose="020B0604030504040204" pitchFamily="50" charset="-128"/>
            </a:endParaRPr>
          </a:p>
          <a:p>
            <a:pPr marL="342900" indent="-342900" algn="just">
              <a:buFont typeface="+mj-ea"/>
              <a:buAutoNum type="circleNumDbPlain" startAt="2"/>
            </a:pPr>
            <a:r>
              <a:rPr kumimoji="1" lang="ja-JP" altLang="en-US" sz="1600" dirty="0" smtClean="0">
                <a:latin typeface="メイリオ" panose="020B0604030504040204" pitchFamily="50" charset="-128"/>
                <a:ea typeface="メイリオ" panose="020B0604030504040204" pitchFamily="50" charset="-128"/>
              </a:rPr>
              <a:t>本資料に掲載している図を教育等非営利目的で出版物に利用する場合は、図の下に引用している文献の原図を使用して，必ず文献を引用して下さい</a:t>
            </a:r>
            <a:endParaRPr kumimoji="1" lang="en-US" altLang="ja-JP" sz="1600" dirty="0" smtClean="0">
              <a:latin typeface="メイリオ" panose="020B0604030504040204" pitchFamily="50" charset="-128"/>
              <a:ea typeface="メイリオ" panose="020B0604030504040204" pitchFamily="50" charset="-128"/>
            </a:endParaRPr>
          </a:p>
          <a:p>
            <a:pPr marL="342900" indent="-342900" algn="just">
              <a:buFont typeface="+mj-ea"/>
              <a:buAutoNum type="circleNumDbPlain" startAt="2"/>
            </a:pPr>
            <a:r>
              <a:rPr lang="ja-JP" altLang="en-US" sz="1600" dirty="0">
                <a:latin typeface="メイリオ" panose="020B0604030504040204" pitchFamily="50" charset="-128"/>
                <a:ea typeface="メイリオ" panose="020B0604030504040204" pitchFamily="50" charset="-128"/>
              </a:rPr>
              <a:t>本資料の図の一部は、英文文献（論文，教科書，ウェブページ）の原図に日本語説明を加えるなどの改変をして</a:t>
            </a:r>
            <a:r>
              <a:rPr lang="ja-JP" altLang="en-US" sz="1600" dirty="0" smtClean="0">
                <a:latin typeface="メイリオ" panose="020B0604030504040204" pitchFamily="50" charset="-128"/>
                <a:ea typeface="メイリオ" panose="020B0604030504040204" pitchFamily="50" charset="-128"/>
              </a:rPr>
              <a:t>います</a:t>
            </a:r>
            <a:endParaRPr kumimoji="1" lang="en-US" altLang="ja-JP" sz="1600" dirty="0" smtClean="0">
              <a:latin typeface="メイリオ" panose="020B0604030504040204" pitchFamily="50" charset="-128"/>
              <a:ea typeface="メイリオ" panose="020B0604030504040204" pitchFamily="50" charset="-128"/>
            </a:endParaRPr>
          </a:p>
          <a:p>
            <a:pPr marL="342900" indent="-342900" algn="just">
              <a:buFont typeface="+mj-ea"/>
              <a:buAutoNum type="circleNumDbPlain" startAt="2"/>
            </a:pPr>
            <a:r>
              <a:rPr kumimoji="1" lang="ja-JP" altLang="en-US" sz="1600" dirty="0" smtClean="0">
                <a:latin typeface="メイリオ" panose="020B0604030504040204" pitchFamily="50" charset="-128"/>
                <a:ea typeface="メイリオ" panose="020B0604030504040204" pitchFamily="50" charset="-128"/>
              </a:rPr>
              <a:t>本資料の問い合わせ先は、吉田晶樹（</a:t>
            </a:r>
            <a:r>
              <a:rPr kumimoji="1" lang="en-US" altLang="ja-JP" sz="1600" dirty="0" smtClean="0">
                <a:latin typeface="メイリオ" panose="020B0604030504040204" pitchFamily="50" charset="-128"/>
                <a:ea typeface="メイリオ" panose="020B0604030504040204" pitchFamily="50" charset="-128"/>
              </a:rPr>
              <a:t>myoshida@jamstec.go.jp</a:t>
            </a:r>
            <a:r>
              <a:rPr kumimoji="1" lang="ja-JP" altLang="en-US" sz="1600" dirty="0" smtClean="0">
                <a:latin typeface="メイリオ" panose="020B0604030504040204" pitchFamily="50" charset="-128"/>
                <a:ea typeface="メイリオ" panose="020B0604030504040204" pitchFamily="50" charset="-128"/>
              </a:rPr>
              <a:t>）まで</a:t>
            </a:r>
            <a:endParaRPr kumimoji="1" lang="en-US" altLang="ja-JP" sz="1600" dirty="0" smtClean="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715975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2-S1</a:t>
            </a:r>
            <a:r>
              <a:rPr lang="en-US" altLang="ja-JP" sz="2800" dirty="0">
                <a:latin typeface="HGS創英角ｺﾞｼｯｸUB" panose="020B0900000000000000" pitchFamily="50" charset="-128"/>
                <a:ea typeface="HGS創英角ｺﾞｼｯｸUB" panose="020B0900000000000000" pitchFamily="50" charset="-128"/>
              </a:rPr>
              <a:t/>
            </a:r>
            <a:br>
              <a:rPr lang="en-US" altLang="ja-JP" sz="2800" dirty="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ゴンドワナ大陸の動植物の分布図</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9751" y="1825625"/>
            <a:ext cx="5784498" cy="4351338"/>
          </a:xfrm>
        </p:spPr>
      </p:pic>
      <p:sp>
        <p:nvSpPr>
          <p:cNvPr id="7" name="テキスト ボックス 6"/>
          <p:cNvSpPr txBox="1"/>
          <p:nvPr/>
        </p:nvSpPr>
        <p:spPr>
          <a:xfrm>
            <a:off x="2684312" y="6344296"/>
            <a:ext cx="3775393" cy="307777"/>
          </a:xfrm>
          <a:prstGeom prst="rect">
            <a:avLst/>
          </a:prstGeom>
          <a:noFill/>
        </p:spPr>
        <p:txBody>
          <a:bodyPr wrap="none" rtlCol="0">
            <a:spAutoFit/>
          </a:bodyPr>
          <a:lstStyle/>
          <a:p>
            <a:pPr algn="ctr"/>
            <a:r>
              <a:rPr kumimoji="1" lang="ja-JP" altLang="en-US" sz="1400" dirty="0" smtClean="0">
                <a:latin typeface="メイリオ" panose="020B0604030504040204" pitchFamily="50" charset="-128"/>
                <a:ea typeface="メイリオ" panose="020B0604030504040204" pitchFamily="50" charset="-128"/>
              </a:rPr>
              <a:t>アメリカ地質調査所ウェブページの図を改変</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720487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3-1</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プレートに働くいろいろな力</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sp>
        <p:nvSpPr>
          <p:cNvPr id="5" name="テキスト ボックス 4"/>
          <p:cNvSpPr txBox="1"/>
          <p:nvPr/>
        </p:nvSpPr>
        <p:spPr>
          <a:xfrm>
            <a:off x="2429437" y="6344296"/>
            <a:ext cx="4285147" cy="307777"/>
          </a:xfrm>
          <a:prstGeom prst="rect">
            <a:avLst/>
          </a:prstGeom>
          <a:noFill/>
        </p:spPr>
        <p:txBody>
          <a:bodyPr wrap="none" rtlCol="0">
            <a:spAutoFit/>
          </a:bodyPr>
          <a:lstStyle/>
          <a:p>
            <a:pPr algn="ctr"/>
            <a:r>
              <a:rPr kumimoji="1" lang="ja-JP" altLang="en-US" sz="1400" dirty="0" smtClean="0">
                <a:latin typeface="メイリオ" panose="020B0604030504040204" pitchFamily="50" charset="-128"/>
                <a:ea typeface="メイリオ" panose="020B0604030504040204" pitchFamily="50" charset="-128"/>
              </a:rPr>
              <a:t>上田</a:t>
            </a:r>
            <a:r>
              <a:rPr kumimoji="1" lang="en-US" altLang="ja-JP" sz="1400" dirty="0" smtClean="0">
                <a:latin typeface="メイリオ" panose="020B0604030504040204" pitchFamily="50" charset="-128"/>
                <a:ea typeface="メイリオ" panose="020B0604030504040204" pitchFamily="50" charset="-128"/>
              </a:rPr>
              <a:t> (1989)</a:t>
            </a:r>
            <a:r>
              <a:rPr kumimoji="1" lang="ja-JP" altLang="en-US" sz="1400" dirty="0" err="1" smtClean="0">
                <a:latin typeface="メイリオ" panose="020B0604030504040204" pitchFamily="50" charset="-128"/>
                <a:ea typeface="メイリオ" panose="020B0604030504040204" pitchFamily="50" charset="-128"/>
              </a:rPr>
              <a:t>，</a:t>
            </a:r>
            <a:r>
              <a:rPr kumimoji="1" lang="ja-JP" altLang="en-US" sz="1400" dirty="0" smtClean="0">
                <a:latin typeface="メイリオ" panose="020B0604030504040204" pitchFamily="50" charset="-128"/>
                <a:ea typeface="メイリオ" panose="020B0604030504040204" pitchFamily="50" charset="-128"/>
              </a:rPr>
              <a:t>元の図は </a:t>
            </a:r>
            <a:r>
              <a:rPr kumimoji="1" lang="en-US" altLang="ja-JP" sz="1400" dirty="0" smtClean="0">
                <a:latin typeface="メイリオ" panose="020B0604030504040204" pitchFamily="50" charset="-128"/>
                <a:ea typeface="メイリオ" panose="020B0604030504040204" pitchFamily="50" charset="-128"/>
              </a:rPr>
              <a:t>Forsyth &amp; Uyeda (1975)</a:t>
            </a:r>
            <a:endParaRPr kumimoji="1" lang="ja-JP" altLang="en-US" sz="1400" dirty="0">
              <a:latin typeface="メイリオ" panose="020B0604030504040204" pitchFamily="50" charset="-128"/>
              <a:ea typeface="メイリオ" panose="020B0604030504040204" pitchFamily="50" charset="-128"/>
            </a:endParaRP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38185" y="2146041"/>
            <a:ext cx="7126809" cy="3741575"/>
          </a:xfrm>
        </p:spPr>
      </p:pic>
    </p:spTree>
    <p:extLst>
      <p:ext uri="{BB962C8B-B14F-4D97-AF65-F5344CB8AC3E}">
        <p14:creationId xmlns:p14="http://schemas.microsoft.com/office/powerpoint/2010/main" val="31957045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3-2</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海洋プレートの運動速度と</a:t>
            </a:r>
            <a:r>
              <a:rPr kumimoji="1" lang="en-US" altLang="ja-JP" sz="2800" dirty="0" smtClean="0">
                <a:latin typeface="HGS創英角ｺﾞｼｯｸUB" panose="020B0900000000000000" pitchFamily="50" charset="-128"/>
                <a:ea typeface="HGS創英角ｺﾞｼｯｸUB" panose="020B0900000000000000" pitchFamily="50" charset="-128"/>
              </a:rPr>
              <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アセノスフェアの流れの速度との関係</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4880" y="2253266"/>
            <a:ext cx="7254240" cy="3496056"/>
          </a:xfrm>
        </p:spPr>
      </p:pic>
    </p:spTree>
    <p:extLst>
      <p:ext uri="{BB962C8B-B14F-4D97-AF65-F5344CB8AC3E}">
        <p14:creationId xmlns:p14="http://schemas.microsoft.com/office/powerpoint/2010/main" val="35427880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3-3</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各プレートの運動速度と</a:t>
            </a:r>
            <a:r>
              <a:rPr kumimoji="1" lang="en-US" altLang="ja-JP" sz="2800" dirty="0" smtClean="0">
                <a:latin typeface="HGS創英角ｺﾞｼｯｸUB" panose="020B0900000000000000" pitchFamily="50" charset="-128"/>
                <a:ea typeface="HGS創英角ｺﾞｼｯｸUB" panose="020B0900000000000000" pitchFamily="50" charset="-128"/>
              </a:rPr>
              <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さまざまなテクトニックな特徴との相関</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sp>
        <p:nvSpPr>
          <p:cNvPr id="5" name="テキスト ボックス 4"/>
          <p:cNvSpPr txBox="1"/>
          <p:nvPr/>
        </p:nvSpPr>
        <p:spPr>
          <a:xfrm>
            <a:off x="2398976" y="6344296"/>
            <a:ext cx="4346062" cy="307777"/>
          </a:xfrm>
          <a:prstGeom prst="rect">
            <a:avLst/>
          </a:prstGeom>
          <a:noFill/>
        </p:spPr>
        <p:txBody>
          <a:bodyPr wrap="none" rtlCol="0">
            <a:spAutoFit/>
          </a:bodyPr>
          <a:lstStyle/>
          <a:p>
            <a:pPr algn="ctr"/>
            <a:r>
              <a:rPr kumimoji="1" lang="ja-JP" altLang="en-US" sz="1400" dirty="0" smtClean="0">
                <a:latin typeface="メイリオ" panose="020B0604030504040204" pitchFamily="50" charset="-128"/>
                <a:ea typeface="メイリオ" panose="020B0604030504040204" pitchFamily="50" charset="-128"/>
              </a:rPr>
              <a:t>上田</a:t>
            </a:r>
            <a:r>
              <a:rPr kumimoji="1" lang="en-US" altLang="ja-JP" sz="1400" dirty="0" smtClean="0">
                <a:latin typeface="メイリオ" panose="020B0604030504040204" pitchFamily="50" charset="-128"/>
                <a:ea typeface="メイリオ" panose="020B0604030504040204" pitchFamily="50" charset="-128"/>
              </a:rPr>
              <a:t> (1989)</a:t>
            </a:r>
            <a:r>
              <a:rPr lang="ja-JP" altLang="en-US" sz="1400" dirty="0">
                <a:latin typeface="メイリオ" panose="020B0604030504040204" pitchFamily="50" charset="-128"/>
                <a:ea typeface="メイリオ" panose="020B0604030504040204" pitchFamily="50" charset="-128"/>
              </a:rPr>
              <a:t> ，元の図は </a:t>
            </a:r>
            <a:r>
              <a:rPr lang="en-US" altLang="ja-JP" sz="1400" dirty="0">
                <a:latin typeface="メイリオ" panose="020B0604030504040204" pitchFamily="50" charset="-128"/>
                <a:ea typeface="メイリオ" panose="020B0604030504040204" pitchFamily="50" charset="-128"/>
              </a:rPr>
              <a:t>Forsyth &amp; Uyeda (1975</a:t>
            </a:r>
            <a:r>
              <a:rPr lang="en-US" altLang="ja-JP" sz="1400" dirty="0" smtClean="0">
                <a:latin typeface="メイリオ" panose="020B0604030504040204" pitchFamily="50" charset="-128"/>
                <a:ea typeface="メイリオ" panose="020B0604030504040204" pitchFamily="50" charset="-128"/>
              </a:rPr>
              <a:t>)</a:t>
            </a:r>
            <a:endParaRPr lang="ja-JP" altLang="en-US" sz="1400" dirty="0">
              <a:latin typeface="メイリオ" panose="020B0604030504040204" pitchFamily="50" charset="-128"/>
              <a:ea typeface="メイリオ" panose="020B0604030504040204" pitchFamily="50" charset="-128"/>
            </a:endParaRP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3963" y="2016598"/>
            <a:ext cx="2818014" cy="4046220"/>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3911" y="1949865"/>
            <a:ext cx="2768138" cy="3665913"/>
          </a:xfrm>
          <a:prstGeom prst="rect">
            <a:avLst/>
          </a:prstGeom>
        </p:spPr>
      </p:pic>
    </p:spTree>
    <p:extLst>
      <p:ext uri="{BB962C8B-B14F-4D97-AF65-F5344CB8AC3E}">
        <p14:creationId xmlns:p14="http://schemas.microsoft.com/office/powerpoint/2010/main" val="32756035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3-4</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プレートに働くそれぞれの力の“重要さ”</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1368" y="1867694"/>
            <a:ext cx="5541264" cy="4267200"/>
          </a:xfrm>
        </p:spPr>
      </p:pic>
      <p:sp>
        <p:nvSpPr>
          <p:cNvPr id="5" name="テキスト ボックス 4"/>
          <p:cNvSpPr txBox="1"/>
          <p:nvPr/>
        </p:nvSpPr>
        <p:spPr>
          <a:xfrm>
            <a:off x="2576112" y="6344296"/>
            <a:ext cx="3991798"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Forsyth and Uyeda (1975) </a:t>
            </a:r>
            <a:r>
              <a:rPr kumimoji="1" lang="ja-JP" altLang="en-US" sz="1400" dirty="0" smtClean="0">
                <a:latin typeface="メイリオ" panose="020B0604030504040204" pitchFamily="50" charset="-128"/>
                <a:ea typeface="メイリオ" panose="020B0604030504040204" pitchFamily="50" charset="-128"/>
              </a:rPr>
              <a:t>のデータに基づく</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552781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3-5</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超大陸分裂の原動力の２つの考え方</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388" y="1825625"/>
            <a:ext cx="7467223" cy="4351338"/>
          </a:xfrm>
        </p:spPr>
      </p:pic>
    </p:spTree>
    <p:extLst>
      <p:ext uri="{BB962C8B-B14F-4D97-AF65-F5344CB8AC3E}">
        <p14:creationId xmlns:p14="http://schemas.microsoft.com/office/powerpoint/2010/main" val="26943453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3-6</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沈み込み帯に囲まれたパンゲア超大陸</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02535" y="1940767"/>
            <a:ext cx="6912461" cy="3423930"/>
          </a:xfrm>
        </p:spPr>
      </p:pic>
      <p:sp>
        <p:nvSpPr>
          <p:cNvPr id="5" name="テキスト ボックス 4"/>
          <p:cNvSpPr txBox="1"/>
          <p:nvPr/>
        </p:nvSpPr>
        <p:spPr>
          <a:xfrm>
            <a:off x="3637650" y="6344296"/>
            <a:ext cx="1868717"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Frisch et al. (2011)</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528481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3-7</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大陸地殻の年代分布</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sp>
        <p:nvSpPr>
          <p:cNvPr id="5" name="テキスト ボックス 4"/>
          <p:cNvSpPr txBox="1"/>
          <p:nvPr/>
        </p:nvSpPr>
        <p:spPr>
          <a:xfrm>
            <a:off x="3739886" y="6344296"/>
            <a:ext cx="1664238"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Lee et al. (2011)</a:t>
            </a:r>
            <a:endParaRPr kumimoji="1" lang="ja-JP" altLang="en-US" sz="1400" dirty="0">
              <a:latin typeface="メイリオ" panose="020B0604030504040204" pitchFamily="50" charset="-128"/>
              <a:ea typeface="メイリオ" panose="020B0604030504040204" pitchFamily="50" charset="-128"/>
            </a:endParaRP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1828" y="2023142"/>
            <a:ext cx="5800344" cy="3956304"/>
          </a:xfrm>
        </p:spPr>
      </p:pic>
      <p:sp>
        <p:nvSpPr>
          <p:cNvPr id="3" name="テキスト ボックス 2"/>
          <p:cNvSpPr txBox="1"/>
          <p:nvPr/>
        </p:nvSpPr>
        <p:spPr>
          <a:xfrm>
            <a:off x="2323325" y="4534679"/>
            <a:ext cx="1005403" cy="461665"/>
          </a:xfrm>
          <a:prstGeom prst="rect">
            <a:avLst/>
          </a:prstGeom>
          <a:solidFill>
            <a:schemeClr val="bg1"/>
          </a:solidFill>
        </p:spPr>
        <p:txBody>
          <a:bodyPr wrap="none" rtlCol="0">
            <a:spAutoFit/>
          </a:bodyPr>
          <a:lstStyle/>
          <a:p>
            <a:r>
              <a:rPr kumimoji="1" lang="ja-JP" altLang="en-US" sz="800" dirty="0" smtClean="0">
                <a:latin typeface="メイリオ" panose="020B0604030504040204" pitchFamily="50" charset="-128"/>
                <a:ea typeface="メイリオ" panose="020B0604030504040204" pitchFamily="50" charset="-128"/>
              </a:rPr>
              <a:t>原生代の基盤　　</a:t>
            </a:r>
            <a:endParaRPr kumimoji="1" lang="en-US" altLang="ja-JP" sz="800" dirty="0" smtClean="0">
              <a:latin typeface="メイリオ" panose="020B0604030504040204" pitchFamily="50" charset="-128"/>
              <a:ea typeface="メイリオ" panose="020B0604030504040204" pitchFamily="50" charset="-128"/>
            </a:endParaRPr>
          </a:p>
          <a:p>
            <a:r>
              <a:rPr kumimoji="1" lang="ja-JP" altLang="en-US" sz="800" dirty="0" smtClean="0">
                <a:latin typeface="メイリオ" panose="020B0604030504040204" pitchFamily="50" charset="-128"/>
                <a:ea typeface="メイリオ" panose="020B0604030504040204" pitchFamily="50" charset="-128"/>
              </a:rPr>
              <a:t>太古代の基盤</a:t>
            </a:r>
            <a:endParaRPr kumimoji="1" lang="en-US" altLang="ja-JP" sz="800" dirty="0" smtClean="0">
              <a:latin typeface="メイリオ" panose="020B0604030504040204" pitchFamily="50" charset="-128"/>
              <a:ea typeface="メイリオ" panose="020B0604030504040204" pitchFamily="50" charset="-128"/>
            </a:endParaRPr>
          </a:p>
          <a:p>
            <a:r>
              <a:rPr kumimoji="1" lang="ja-JP" altLang="en-US" sz="800" dirty="0" smtClean="0">
                <a:latin typeface="メイリオ" panose="020B0604030504040204" pitchFamily="50" charset="-128"/>
                <a:ea typeface="メイリオ" panose="020B0604030504040204" pitchFamily="50" charset="-128"/>
              </a:rPr>
              <a:t>顕生代の基盤</a:t>
            </a:r>
            <a:endParaRPr kumimoji="1" lang="ja-JP" altLang="en-US" sz="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59955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3-8</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アイスランドの南西、レイキャネス海嶺周辺の海底地磁気異常の縞模様</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sp>
        <p:nvSpPr>
          <p:cNvPr id="5" name="テキスト ボックス 4"/>
          <p:cNvSpPr txBox="1"/>
          <p:nvPr/>
        </p:nvSpPr>
        <p:spPr>
          <a:xfrm>
            <a:off x="2531551" y="6344296"/>
            <a:ext cx="4080925" cy="307777"/>
          </a:xfrm>
          <a:prstGeom prst="rect">
            <a:avLst/>
          </a:prstGeom>
          <a:noFill/>
        </p:spPr>
        <p:txBody>
          <a:bodyPr wrap="none" rtlCol="0">
            <a:spAutoFit/>
          </a:bodyPr>
          <a:lstStyle/>
          <a:p>
            <a:pPr algn="ctr"/>
            <a:r>
              <a:rPr kumimoji="1" lang="ja-JP" altLang="en-US" sz="1400" dirty="0" smtClean="0">
                <a:latin typeface="メイリオ" panose="020B0604030504040204" pitchFamily="50" charset="-128"/>
                <a:ea typeface="メイリオ" panose="020B0604030504040204" pitchFamily="50" charset="-128"/>
              </a:rPr>
              <a:t>川上</a:t>
            </a:r>
            <a:r>
              <a:rPr kumimoji="1" lang="en-US" altLang="ja-JP" sz="1400" dirty="0" smtClean="0">
                <a:latin typeface="メイリオ" panose="020B0604030504040204" pitchFamily="50" charset="-128"/>
                <a:ea typeface="メイリオ" panose="020B0604030504040204" pitchFamily="50" charset="-128"/>
              </a:rPr>
              <a:t> (1995)</a:t>
            </a:r>
            <a:r>
              <a:rPr kumimoji="1" lang="ja-JP" altLang="en-US" sz="1400" dirty="0" err="1" smtClean="0">
                <a:latin typeface="メイリオ" panose="020B0604030504040204" pitchFamily="50" charset="-128"/>
                <a:ea typeface="メイリオ" panose="020B0604030504040204" pitchFamily="50" charset="-128"/>
              </a:rPr>
              <a:t>，</a:t>
            </a:r>
            <a:r>
              <a:rPr kumimoji="1" lang="ja-JP" altLang="en-US" sz="1400" dirty="0" smtClean="0">
                <a:latin typeface="メイリオ" panose="020B0604030504040204" pitchFamily="50" charset="-128"/>
                <a:ea typeface="メイリオ" panose="020B0604030504040204" pitchFamily="50" charset="-128"/>
              </a:rPr>
              <a:t>元の図は </a:t>
            </a:r>
            <a:r>
              <a:rPr kumimoji="1" lang="en-US" altLang="ja-JP" sz="1400" dirty="0" err="1" smtClean="0">
                <a:latin typeface="メイリオ" panose="020B0604030504040204" pitchFamily="50" charset="-128"/>
                <a:ea typeface="メイリオ" panose="020B0604030504040204" pitchFamily="50" charset="-128"/>
              </a:rPr>
              <a:t>Heirtzler</a:t>
            </a:r>
            <a:r>
              <a:rPr kumimoji="1" lang="en-US" altLang="ja-JP" sz="1400" dirty="0" smtClean="0">
                <a:latin typeface="メイリオ" panose="020B0604030504040204" pitchFamily="50" charset="-128"/>
                <a:ea typeface="メイリオ" panose="020B0604030504040204" pitchFamily="50" charset="-128"/>
              </a:rPr>
              <a:t> et al. (1966)</a:t>
            </a:r>
            <a:endParaRPr kumimoji="1" lang="ja-JP" altLang="en-US" sz="1400" dirty="0">
              <a:latin typeface="メイリオ" panose="020B0604030504040204" pitchFamily="50" charset="-128"/>
              <a:ea typeface="メイリオ" panose="020B0604030504040204" pitchFamily="50" charset="-128"/>
            </a:endParaRP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37893" y="1828801"/>
            <a:ext cx="4664711" cy="4234410"/>
          </a:xfrm>
        </p:spPr>
      </p:pic>
    </p:spTree>
    <p:extLst>
      <p:ext uri="{BB962C8B-B14F-4D97-AF65-F5344CB8AC3E}">
        <p14:creationId xmlns:p14="http://schemas.microsoft.com/office/powerpoint/2010/main" val="2784529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3-9</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地磁気縞模様ができる原理</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sp>
        <p:nvSpPr>
          <p:cNvPr id="5" name="テキスト ボックス 4"/>
          <p:cNvSpPr txBox="1"/>
          <p:nvPr/>
        </p:nvSpPr>
        <p:spPr>
          <a:xfrm>
            <a:off x="2953621" y="6344296"/>
            <a:ext cx="3236785" cy="307777"/>
          </a:xfrm>
          <a:prstGeom prst="rect">
            <a:avLst/>
          </a:prstGeom>
          <a:noFill/>
        </p:spPr>
        <p:txBody>
          <a:bodyPr wrap="none" rtlCol="0">
            <a:spAutoFit/>
          </a:bodyPr>
          <a:lstStyle/>
          <a:p>
            <a:pPr algn="ctr"/>
            <a:r>
              <a:rPr kumimoji="1" lang="ja-JP" altLang="en-US" sz="1400" dirty="0" smtClean="0">
                <a:latin typeface="メイリオ" panose="020B0604030504040204" pitchFamily="50" charset="-128"/>
                <a:ea typeface="メイリオ" panose="020B0604030504040204" pitchFamily="50" charset="-128"/>
              </a:rPr>
              <a:t>アメリカ地質調査所ウェブページより</a:t>
            </a:r>
            <a:endParaRPr kumimoji="1" lang="ja-JP" altLang="en-US" sz="1400" dirty="0">
              <a:latin typeface="メイリオ" panose="020B0604030504040204" pitchFamily="50" charset="-128"/>
              <a:ea typeface="メイリオ" panose="020B0604030504040204" pitchFamily="50" charset="-128"/>
            </a:endParaRPr>
          </a:p>
        </p:txBody>
      </p:sp>
      <p:pic>
        <p:nvPicPr>
          <p:cNvPr id="6" name="コンテンツ プレースホルダー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5148" y="2194886"/>
            <a:ext cx="4870134" cy="3571432"/>
          </a:xfrm>
        </p:spPr>
      </p:pic>
      <p:sp>
        <p:nvSpPr>
          <p:cNvPr id="3" name="テキスト ボックス 2"/>
          <p:cNvSpPr txBox="1"/>
          <p:nvPr/>
        </p:nvSpPr>
        <p:spPr>
          <a:xfrm>
            <a:off x="2099389" y="2752529"/>
            <a:ext cx="1723549" cy="461665"/>
          </a:xfrm>
          <a:prstGeom prst="rect">
            <a:avLst/>
          </a:prstGeom>
          <a:solidFill>
            <a:schemeClr val="bg1"/>
          </a:solidFill>
        </p:spPr>
        <p:txBody>
          <a:bodyPr wrap="none" rtlCol="0">
            <a:spAutoFit/>
          </a:bodyPr>
          <a:lstStyle/>
          <a:p>
            <a:r>
              <a:rPr kumimoji="1" lang="ja-JP" altLang="en-US" sz="1200" dirty="0" smtClean="0">
                <a:latin typeface="メイリオ" panose="020B0604030504040204" pitchFamily="50" charset="-128"/>
                <a:ea typeface="メイリオ" panose="020B0604030504040204" pitchFamily="50" charset="-128"/>
              </a:rPr>
              <a:t>正磁極　　　　　　　</a:t>
            </a:r>
            <a:endParaRPr kumimoji="1" lang="en-US" altLang="ja-JP" sz="1200" dirty="0" smtClean="0">
              <a:latin typeface="メイリオ" panose="020B0604030504040204" pitchFamily="50" charset="-128"/>
              <a:ea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rPr>
              <a:t>　　　</a:t>
            </a:r>
            <a:endParaRPr kumimoji="1" lang="en-US" altLang="ja-JP" sz="1200" dirty="0" smtClean="0">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2090058" y="3487558"/>
            <a:ext cx="1877437" cy="461665"/>
          </a:xfrm>
          <a:prstGeom prst="rect">
            <a:avLst/>
          </a:prstGeom>
          <a:solidFill>
            <a:schemeClr val="bg1"/>
          </a:solidFill>
        </p:spPr>
        <p:txBody>
          <a:bodyPr wrap="none" rtlCol="0">
            <a:spAutoFit/>
          </a:bodyPr>
          <a:lstStyle/>
          <a:p>
            <a:r>
              <a:rPr kumimoji="1" lang="ja-JP" altLang="en-US" sz="1200" dirty="0" smtClean="0">
                <a:latin typeface="メイリオ" panose="020B0604030504040204" pitchFamily="50" charset="-128"/>
                <a:ea typeface="メイリオ" panose="020B0604030504040204" pitchFamily="50" charset="-128"/>
              </a:rPr>
              <a:t>逆磁極　　　　　　　　</a:t>
            </a:r>
            <a:endParaRPr kumimoji="1" lang="en-US" altLang="ja-JP" sz="1200" dirty="0" smtClean="0">
              <a:latin typeface="メイリオ" panose="020B0604030504040204" pitchFamily="50" charset="-128"/>
              <a:ea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rPr>
              <a:t>　　　</a:t>
            </a:r>
            <a:endParaRPr kumimoji="1" lang="en-US" altLang="ja-JP" sz="1200" dirty="0" smtClean="0">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4558489" y="2184283"/>
            <a:ext cx="1107996" cy="276999"/>
          </a:xfrm>
          <a:prstGeom prst="rect">
            <a:avLst/>
          </a:prstGeom>
          <a:solidFill>
            <a:schemeClr val="bg1"/>
          </a:solidFill>
        </p:spPr>
        <p:txBody>
          <a:bodyPr wrap="none" rtlCol="0">
            <a:spAutoFit/>
          </a:bodyPr>
          <a:lstStyle/>
          <a:p>
            <a:r>
              <a:rPr kumimoji="1" lang="ja-JP" altLang="en-US" sz="1200" dirty="0" smtClean="0">
                <a:latin typeface="メイリオ" panose="020B0604030504040204" pitchFamily="50" charset="-128"/>
                <a:ea typeface="メイリオ" panose="020B0604030504040204" pitchFamily="50" charset="-128"/>
              </a:rPr>
              <a:t>　　中央海嶺</a:t>
            </a:r>
            <a:endParaRPr kumimoji="1" lang="en-US" altLang="ja-JP" sz="1200" dirty="0" smtClean="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531195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1-1</a:t>
            </a:r>
            <a:r>
              <a:rPr lang="en-US" altLang="ja-JP" sz="2800" dirty="0">
                <a:latin typeface="HGS創英角ｺﾞｼｯｸUB" panose="020B0900000000000000" pitchFamily="50" charset="-128"/>
                <a:ea typeface="HGS創英角ｺﾞｼｯｸUB" panose="020B0900000000000000" pitchFamily="50" charset="-128"/>
              </a:rPr>
              <a:t/>
            </a:r>
            <a:br>
              <a:rPr lang="en-US" altLang="ja-JP" sz="2800" dirty="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地球内部での温度と圧力の分布</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21903" y="1761193"/>
            <a:ext cx="3881534" cy="4458764"/>
          </a:xfrm>
        </p:spPr>
      </p:pic>
      <p:sp>
        <p:nvSpPr>
          <p:cNvPr id="5" name="テキスト ボックス 4"/>
          <p:cNvSpPr txBox="1"/>
          <p:nvPr/>
        </p:nvSpPr>
        <p:spPr>
          <a:xfrm>
            <a:off x="3896174" y="6344296"/>
            <a:ext cx="1351652" cy="307777"/>
          </a:xfrm>
          <a:prstGeom prst="rect">
            <a:avLst/>
          </a:prstGeom>
          <a:noFill/>
        </p:spPr>
        <p:txBody>
          <a:bodyPr wrap="none" rtlCol="0">
            <a:spAutoFit/>
          </a:bodyPr>
          <a:lstStyle/>
          <a:p>
            <a:pPr algn="ctr"/>
            <a:r>
              <a:rPr kumimoji="1" lang="ja-JP" altLang="en-US" sz="1400" dirty="0" smtClean="0">
                <a:latin typeface="メイリオ" panose="020B0604030504040204" pitchFamily="50" charset="-128"/>
                <a:ea typeface="メイリオ" panose="020B0604030504040204" pitchFamily="50" charset="-128"/>
              </a:rPr>
              <a:t>唐戸（</a:t>
            </a:r>
            <a:r>
              <a:rPr kumimoji="1" lang="en-US" altLang="ja-JP" sz="1400" dirty="0" smtClean="0">
                <a:latin typeface="メイリオ" panose="020B0604030504040204" pitchFamily="50" charset="-128"/>
                <a:ea typeface="メイリオ" panose="020B0604030504040204" pitchFamily="50" charset="-128"/>
              </a:rPr>
              <a:t>2000</a:t>
            </a:r>
            <a:r>
              <a:rPr kumimoji="1" lang="ja-JP" altLang="en-US"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347473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3-10</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海洋リソスフェアの年代</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5" name="コンテンツ プレースホルダー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1814" y="1825625"/>
            <a:ext cx="7120371" cy="4351338"/>
          </a:xfrm>
        </p:spPr>
      </p:pic>
    </p:spTree>
    <p:extLst>
      <p:ext uri="{BB962C8B-B14F-4D97-AF65-F5344CB8AC3E}">
        <p14:creationId xmlns:p14="http://schemas.microsoft.com/office/powerpoint/2010/main" val="37808093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3-S1</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過去</a:t>
            </a:r>
            <a:r>
              <a:rPr kumimoji="1" lang="en-US" altLang="ja-JP" sz="2800" dirty="0" smtClean="0">
                <a:latin typeface="HGP創英角ｺﾞｼｯｸUB" panose="020B0900000000000000" pitchFamily="50" charset="-128"/>
                <a:ea typeface="HGP創英角ｺﾞｼｯｸUB" panose="020B0900000000000000" pitchFamily="50" charset="-128"/>
              </a:rPr>
              <a:t>500</a:t>
            </a:r>
            <a:r>
              <a:rPr kumimoji="1" lang="ja-JP" altLang="en-US" sz="2800" dirty="0" smtClean="0">
                <a:latin typeface="HGP創英角ｺﾞｼｯｸUB" panose="020B0900000000000000" pitchFamily="50" charset="-128"/>
                <a:ea typeface="HGP創英角ｺﾞｼｯｸUB" panose="020B0900000000000000" pitchFamily="50" charset="-128"/>
              </a:rPr>
              <a:t>万年間における地球磁場逆転の歴史</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2770874" y="6344296"/>
            <a:ext cx="3602268" cy="307777"/>
          </a:xfrm>
          <a:prstGeom prst="rect">
            <a:avLst/>
          </a:prstGeom>
          <a:noFill/>
        </p:spPr>
        <p:txBody>
          <a:bodyPr wrap="none" rtlCol="0">
            <a:spAutoFit/>
          </a:bodyPr>
          <a:lstStyle/>
          <a:p>
            <a:pPr algn="ctr"/>
            <a:r>
              <a:rPr kumimoji="1" lang="ja-JP" altLang="en-US" sz="1400" dirty="0" smtClean="0">
                <a:latin typeface="メイリオ" panose="020B0604030504040204" pitchFamily="50" charset="-128"/>
                <a:ea typeface="メイリオ" panose="020B0604030504040204" pitchFamily="50" charset="-128"/>
              </a:rPr>
              <a:t>川上</a:t>
            </a:r>
            <a:r>
              <a:rPr kumimoji="1" lang="en-US" altLang="ja-JP" sz="1400" dirty="0" smtClean="0">
                <a:latin typeface="メイリオ" panose="020B0604030504040204" pitchFamily="50" charset="-128"/>
                <a:ea typeface="メイリオ" panose="020B0604030504040204" pitchFamily="50" charset="-128"/>
              </a:rPr>
              <a:t> (1995)</a:t>
            </a:r>
            <a:r>
              <a:rPr lang="ja-JP" altLang="en-US" sz="1400" dirty="0">
                <a:latin typeface="メイリオ" panose="020B0604030504040204" pitchFamily="50" charset="-128"/>
                <a:ea typeface="メイリオ" panose="020B0604030504040204" pitchFamily="50" charset="-128"/>
              </a:rPr>
              <a:t> ，元の図は </a:t>
            </a:r>
            <a:r>
              <a:rPr lang="en-US" altLang="ja-JP" sz="1400" dirty="0">
                <a:latin typeface="メイリオ" panose="020B0604030504040204" pitchFamily="50" charset="-128"/>
                <a:ea typeface="メイリオ" panose="020B0604030504040204" pitchFamily="50" charset="-128"/>
              </a:rPr>
              <a:t>Gubbins (1994</a:t>
            </a:r>
            <a:r>
              <a:rPr lang="en-US" altLang="ja-JP" sz="1400" dirty="0" smtClean="0">
                <a:latin typeface="メイリオ" panose="020B0604030504040204" pitchFamily="50" charset="-128"/>
                <a:ea typeface="メイリオ" panose="020B0604030504040204" pitchFamily="50" charset="-128"/>
              </a:rPr>
              <a:t>)</a:t>
            </a:r>
            <a:endParaRPr lang="ja-JP" altLang="en-US" sz="1400" dirty="0">
              <a:latin typeface="メイリオ" panose="020B0604030504040204" pitchFamily="50" charset="-128"/>
              <a:ea typeface="メイリオ" panose="020B0604030504040204" pitchFamily="50" charset="-128"/>
            </a:endParaRP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89609" y="1530159"/>
            <a:ext cx="2520175" cy="4503842"/>
          </a:xfrm>
        </p:spPr>
      </p:pic>
    </p:spTree>
    <p:extLst>
      <p:ext uri="{BB962C8B-B14F-4D97-AF65-F5344CB8AC3E}">
        <p14:creationId xmlns:p14="http://schemas.microsoft.com/office/powerpoint/2010/main" val="3198971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3-11</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中生代白亜紀から現在までの地球磁場</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sp>
        <p:nvSpPr>
          <p:cNvPr id="5" name="テキスト ボックス 4"/>
          <p:cNvSpPr txBox="1"/>
          <p:nvPr/>
        </p:nvSpPr>
        <p:spPr>
          <a:xfrm>
            <a:off x="2801332" y="6344296"/>
            <a:ext cx="3541355" cy="307777"/>
          </a:xfrm>
          <a:prstGeom prst="rect">
            <a:avLst/>
          </a:prstGeom>
          <a:noFill/>
        </p:spPr>
        <p:txBody>
          <a:bodyPr wrap="none" rtlCol="0">
            <a:spAutoFit/>
          </a:bodyPr>
          <a:lstStyle/>
          <a:p>
            <a:pPr algn="ctr"/>
            <a:r>
              <a:rPr kumimoji="1" lang="ja-JP" altLang="en-US" sz="1400" dirty="0" smtClean="0">
                <a:latin typeface="メイリオ" panose="020B0604030504040204" pitchFamily="50" charset="-128"/>
                <a:ea typeface="メイリオ" panose="020B0604030504040204" pitchFamily="50" charset="-128"/>
              </a:rPr>
              <a:t>川上</a:t>
            </a:r>
            <a:r>
              <a:rPr kumimoji="1" lang="en-US" altLang="ja-JP" sz="1400" dirty="0" smtClean="0">
                <a:latin typeface="メイリオ" panose="020B0604030504040204" pitchFamily="50" charset="-128"/>
                <a:ea typeface="メイリオ" panose="020B0604030504040204" pitchFamily="50" charset="-128"/>
              </a:rPr>
              <a:t> (1995)</a:t>
            </a:r>
            <a:r>
              <a:rPr kumimoji="1" lang="ja-JP" altLang="en-US" sz="1400" dirty="0" err="1" smtClean="0">
                <a:latin typeface="メイリオ" panose="020B0604030504040204" pitchFamily="50" charset="-128"/>
                <a:ea typeface="メイリオ" panose="020B0604030504040204" pitchFamily="50" charset="-128"/>
              </a:rPr>
              <a:t>，</a:t>
            </a:r>
            <a:r>
              <a:rPr kumimoji="1" lang="ja-JP" altLang="en-US" sz="1400" dirty="0" smtClean="0">
                <a:latin typeface="メイリオ" panose="020B0604030504040204" pitchFamily="50" charset="-128"/>
                <a:ea typeface="メイリオ" panose="020B0604030504040204" pitchFamily="50" charset="-128"/>
              </a:rPr>
              <a:t>元の図は </a:t>
            </a:r>
            <a:r>
              <a:rPr kumimoji="1" lang="en-US" altLang="ja-JP" sz="1400" dirty="0" smtClean="0">
                <a:latin typeface="メイリオ" panose="020B0604030504040204" pitchFamily="50" charset="-128"/>
                <a:ea typeface="メイリオ" panose="020B0604030504040204" pitchFamily="50" charset="-128"/>
              </a:rPr>
              <a:t>Gubbins (1994)</a:t>
            </a:r>
            <a:endParaRPr kumimoji="1" lang="ja-JP" altLang="en-US" sz="1400" dirty="0">
              <a:latin typeface="メイリオ" panose="020B0604030504040204" pitchFamily="50" charset="-128"/>
              <a:ea typeface="メイリオ" panose="020B0604030504040204" pitchFamily="50" charset="-128"/>
            </a:endParaRP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42784" y="1601479"/>
            <a:ext cx="3466450" cy="4463846"/>
          </a:xfrm>
        </p:spPr>
      </p:pic>
    </p:spTree>
    <p:extLst>
      <p:ext uri="{BB962C8B-B14F-4D97-AF65-F5344CB8AC3E}">
        <p14:creationId xmlns:p14="http://schemas.microsoft.com/office/powerpoint/2010/main" val="36050905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3-12</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北米大陸とユーラシア大陸からの見かけの極移動（</a:t>
            </a:r>
            <a:r>
              <a:rPr kumimoji="1" lang="en-US" altLang="ja-JP" sz="2800" dirty="0" smtClean="0">
                <a:latin typeface="HGS創英角ｺﾞｼｯｸUB" panose="020B0900000000000000" pitchFamily="50" charset="-128"/>
                <a:ea typeface="HGS創英角ｺﾞｼｯｸUB" panose="020B0900000000000000" pitchFamily="50" charset="-128"/>
              </a:rPr>
              <a:t>APW</a:t>
            </a:r>
            <a:r>
              <a:rPr kumimoji="1" lang="ja-JP" altLang="en-US" sz="2800" dirty="0" smtClean="0">
                <a:latin typeface="HGS創英角ｺﾞｼｯｸUB" panose="020B0900000000000000" pitchFamily="50" charset="-128"/>
                <a:ea typeface="HGS創英角ｺﾞｼｯｸUB" panose="020B0900000000000000" pitchFamily="50" charset="-128"/>
              </a:rPr>
              <a:t>）曲線と，大西洋を閉じた場合の曲線</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6008" y="1825625"/>
            <a:ext cx="6791983" cy="4351338"/>
          </a:xfrm>
        </p:spPr>
      </p:pic>
      <p:sp>
        <p:nvSpPr>
          <p:cNvPr id="5" name="テキスト ボックス 4"/>
          <p:cNvSpPr txBox="1"/>
          <p:nvPr/>
        </p:nvSpPr>
        <p:spPr>
          <a:xfrm>
            <a:off x="3254758" y="6344296"/>
            <a:ext cx="2634503"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Van der </a:t>
            </a:r>
            <a:r>
              <a:rPr kumimoji="1" lang="en-US" altLang="ja-JP" sz="1400" dirty="0" err="1" smtClean="0">
                <a:latin typeface="メイリオ" panose="020B0604030504040204" pitchFamily="50" charset="-128"/>
                <a:ea typeface="メイリオ" panose="020B0604030504040204" pitchFamily="50" charset="-128"/>
              </a:rPr>
              <a:t>Voo</a:t>
            </a:r>
            <a:r>
              <a:rPr kumimoji="1" lang="en-US" altLang="ja-JP" sz="1400" dirty="0" smtClean="0">
                <a:latin typeface="メイリオ" panose="020B0604030504040204" pitchFamily="50" charset="-128"/>
                <a:ea typeface="メイリオ" panose="020B0604030504040204" pitchFamily="50" charset="-128"/>
              </a:rPr>
              <a:t> (1990)</a:t>
            </a:r>
            <a:r>
              <a:rPr kumimoji="1" lang="ja-JP" altLang="en-US" sz="1400" dirty="0" smtClean="0">
                <a:latin typeface="メイリオ" panose="020B0604030504040204" pitchFamily="50" charset="-128"/>
                <a:ea typeface="メイリオ" panose="020B0604030504040204" pitchFamily="50" charset="-128"/>
              </a:rPr>
              <a:t>に基づく</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873784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3-13</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古地磁気学で復元された真の極移動（</a:t>
            </a:r>
            <a:r>
              <a:rPr kumimoji="1" lang="en-US" altLang="ja-JP" sz="2800" dirty="0" smtClean="0">
                <a:latin typeface="HGS創英角ｺﾞｼｯｸUB" panose="020B0900000000000000" pitchFamily="50" charset="-128"/>
                <a:ea typeface="HGS創英角ｺﾞｼｯｸUB" panose="020B0900000000000000" pitchFamily="50" charset="-128"/>
              </a:rPr>
              <a:t>TPW</a:t>
            </a:r>
            <a:r>
              <a:rPr kumimoji="1" lang="ja-JP" altLang="en-US" sz="2800" smtClean="0">
                <a:latin typeface="HGS創英角ｺﾞｼｯｸUB" panose="020B0900000000000000" pitchFamily="50" charset="-128"/>
                <a:ea typeface="HGS創英角ｺﾞｼｯｸUB" panose="020B0900000000000000" pitchFamily="50" charset="-128"/>
              </a:rPr>
              <a:t>）</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4024" y="2230016"/>
            <a:ext cx="7362208" cy="3620277"/>
          </a:xfrm>
        </p:spPr>
      </p:pic>
      <p:sp>
        <p:nvSpPr>
          <p:cNvPr id="5" name="テキスト ボックス 4"/>
          <p:cNvSpPr txBox="1"/>
          <p:nvPr/>
        </p:nvSpPr>
        <p:spPr>
          <a:xfrm>
            <a:off x="3646404" y="6344296"/>
            <a:ext cx="1851212" cy="307777"/>
          </a:xfrm>
          <a:prstGeom prst="rect">
            <a:avLst/>
          </a:prstGeom>
          <a:noFill/>
        </p:spPr>
        <p:txBody>
          <a:bodyPr wrap="none" rtlCol="0">
            <a:spAutoFit/>
          </a:bodyPr>
          <a:lstStyle/>
          <a:p>
            <a:pPr algn="ctr"/>
            <a:r>
              <a:rPr kumimoji="1" lang="en-US" altLang="ja-JP" sz="1400" dirty="0" err="1" smtClean="0">
                <a:latin typeface="メイリオ" panose="020B0604030504040204" pitchFamily="50" charset="-128"/>
                <a:ea typeface="メイリオ" panose="020B0604030504040204" pitchFamily="50" charset="-128"/>
              </a:rPr>
              <a:t>Greff</a:t>
            </a:r>
            <a:r>
              <a:rPr lang="en-US" altLang="ja-JP" sz="1400" dirty="0" err="1" smtClean="0">
                <a:latin typeface="メイリオ" panose="020B0604030504040204" pitchFamily="50" charset="-128"/>
                <a:ea typeface="メイリオ" panose="020B0604030504040204" pitchFamily="50" charset="-128"/>
              </a:rPr>
              <a:t>-Lefftz</a:t>
            </a:r>
            <a:r>
              <a:rPr kumimoji="1" lang="en-US" altLang="ja-JP" sz="1400" dirty="0" smtClean="0">
                <a:latin typeface="メイリオ" panose="020B0604030504040204" pitchFamily="50" charset="-128"/>
                <a:ea typeface="メイリオ" panose="020B0604030504040204" pitchFamily="50" charset="-128"/>
              </a:rPr>
              <a:t> (2004)</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402562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lang="en-US" altLang="ja-JP" sz="2800" dirty="0" smtClean="0">
                <a:latin typeface="HGP創英角ｺﾞｼｯｸUB" panose="020B0900000000000000" pitchFamily="50" charset="-128"/>
                <a:ea typeface="HGP創英角ｺﾞｼｯｸUB" panose="020B0900000000000000" pitchFamily="50" charset="-128"/>
              </a:rPr>
              <a:t>4-1</a:t>
            </a:r>
            <a:br>
              <a:rPr lang="en-US" altLang="ja-JP" sz="2800" dirty="0" smtClean="0">
                <a:latin typeface="HGP創英角ｺﾞｼｯｸUB" panose="020B0900000000000000" pitchFamily="50" charset="-128"/>
                <a:ea typeface="HGP創英角ｺﾞｼｯｸUB" panose="020B0900000000000000" pitchFamily="50" charset="-128"/>
              </a:rPr>
            </a:br>
            <a:r>
              <a:rPr lang="ja-JP" altLang="en-US" sz="2800" dirty="0" smtClean="0">
                <a:latin typeface="HGP創英角ｺﾞｼｯｸUB" panose="020B0900000000000000" pitchFamily="50" charset="-128"/>
                <a:ea typeface="HGP創英角ｺﾞｼｯｸUB" panose="020B0900000000000000" pitchFamily="50" charset="-128"/>
              </a:rPr>
              <a:t>ウィルソンサイクルの一連の過程</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3271014" y="6344296"/>
            <a:ext cx="2601995" cy="307777"/>
          </a:xfrm>
          <a:prstGeom prst="rect">
            <a:avLst/>
          </a:prstGeom>
          <a:noFill/>
        </p:spPr>
        <p:txBody>
          <a:bodyPr wrap="none" rtlCol="0">
            <a:spAutoFit/>
          </a:bodyPr>
          <a:lstStyle/>
          <a:p>
            <a:pPr algn="ctr"/>
            <a:r>
              <a:rPr lang="en-US" altLang="ja-JP" sz="1400" dirty="0" err="1" smtClean="0">
                <a:latin typeface="メイリオ" panose="020B0604030504040204" pitchFamily="50" charset="-128"/>
                <a:ea typeface="メイリオ" panose="020B0604030504040204" pitchFamily="50" charset="-128"/>
              </a:rPr>
              <a:t>Grotzinger</a:t>
            </a:r>
            <a:r>
              <a:rPr lang="en-US" altLang="ja-JP" sz="1400" dirty="0" smtClean="0">
                <a:latin typeface="メイリオ" panose="020B0604030504040204" pitchFamily="50" charset="-128"/>
                <a:ea typeface="メイリオ" panose="020B0604030504040204" pitchFamily="50" charset="-128"/>
              </a:rPr>
              <a:t> &amp; Jordan</a:t>
            </a:r>
            <a:r>
              <a:rPr kumimoji="1" lang="en-US" altLang="ja-JP" sz="1400" dirty="0" smtClean="0">
                <a:latin typeface="メイリオ" panose="020B0604030504040204" pitchFamily="50" charset="-128"/>
                <a:ea typeface="メイリオ" panose="020B0604030504040204" pitchFamily="50" charset="-128"/>
              </a:rPr>
              <a:t> (</a:t>
            </a:r>
            <a:r>
              <a:rPr lang="en-US" altLang="ja-JP" sz="1400" dirty="0" smtClean="0">
                <a:latin typeface="メイリオ" panose="020B0604030504040204" pitchFamily="50" charset="-128"/>
                <a:ea typeface="メイリオ" panose="020B0604030504040204" pitchFamily="50" charset="-128"/>
              </a:rPr>
              <a:t>2010</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0207" y="1719264"/>
            <a:ext cx="5398621" cy="4519189"/>
          </a:xfrm>
          <a:prstGeom prst="rect">
            <a:avLst/>
          </a:prstGeom>
        </p:spPr>
      </p:pic>
      <p:sp>
        <p:nvSpPr>
          <p:cNvPr id="3" name="テキスト ボックス 2"/>
          <p:cNvSpPr txBox="1"/>
          <p:nvPr/>
        </p:nvSpPr>
        <p:spPr>
          <a:xfrm>
            <a:off x="3352800" y="2368516"/>
            <a:ext cx="2185214" cy="276999"/>
          </a:xfrm>
          <a:prstGeom prst="rect">
            <a:avLst/>
          </a:prstGeom>
          <a:solidFill>
            <a:schemeClr val="bg1"/>
          </a:solidFill>
        </p:spPr>
        <p:txBody>
          <a:bodyPr wrap="none" rtlCol="0">
            <a:spAutoFit/>
          </a:bodyPr>
          <a:lstStyle/>
          <a:p>
            <a:r>
              <a:rPr kumimoji="1" lang="ja-JP" altLang="en-US" sz="1200" dirty="0" smtClean="0">
                <a:latin typeface="メイリオ" panose="020B0604030504040204" pitchFamily="50" charset="-128"/>
                <a:ea typeface="メイリオ" panose="020B0604030504040204" pitchFamily="50" charset="-128"/>
              </a:rPr>
              <a:t>　　　大陸分裂開始　　　　</a:t>
            </a:r>
            <a:endParaRPr kumimoji="1" lang="ja-JP" altLang="en-US" sz="1200" dirty="0">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4834888" y="3311213"/>
            <a:ext cx="2339102" cy="276999"/>
          </a:xfrm>
          <a:prstGeom prst="rect">
            <a:avLst/>
          </a:prstGeom>
          <a:solidFill>
            <a:schemeClr val="bg1"/>
          </a:solidFill>
        </p:spPr>
        <p:txBody>
          <a:bodyPr wrap="none" rtlCol="0">
            <a:spAutoFit/>
          </a:bodyPr>
          <a:lstStyle/>
          <a:p>
            <a:r>
              <a:rPr kumimoji="1" lang="ja-JP" altLang="en-US" sz="1200" dirty="0" smtClean="0">
                <a:latin typeface="メイリオ" panose="020B0604030504040204" pitchFamily="50" charset="-128"/>
                <a:ea typeface="メイリオ" panose="020B0604030504040204" pitchFamily="50" charset="-128"/>
              </a:rPr>
              <a:t>　　海洋底の生産開始　　　　</a:t>
            </a:r>
            <a:endParaRPr kumimoji="1" lang="ja-JP" altLang="en-US" sz="1200" dirty="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4834888" y="4414838"/>
            <a:ext cx="2492990" cy="276999"/>
          </a:xfrm>
          <a:prstGeom prst="rect">
            <a:avLst/>
          </a:prstGeom>
          <a:solidFill>
            <a:schemeClr val="bg1"/>
          </a:solidFill>
        </p:spPr>
        <p:txBody>
          <a:bodyPr wrap="none" rtlCol="0">
            <a:spAutoFit/>
          </a:bodyPr>
          <a:lstStyle/>
          <a:p>
            <a:r>
              <a:rPr kumimoji="1" lang="ja-JP" altLang="en-US" sz="1200" dirty="0" smtClean="0">
                <a:latin typeface="メイリオ" panose="020B0604030504040204" pitchFamily="50" charset="-128"/>
                <a:ea typeface="メイリオ" panose="020B0604030504040204" pitchFamily="50" charset="-128"/>
              </a:rPr>
              <a:t>　　海洋底の拡大継続　　　　　</a:t>
            </a:r>
            <a:endParaRPr kumimoji="1" lang="ja-JP" altLang="en-US" sz="1200" dirty="0">
              <a:latin typeface="メイリオ" panose="020B0604030504040204" pitchFamily="50" charset="-128"/>
              <a:ea typeface="メイリオ" panose="020B0604030504040204" pitchFamily="50" charset="-128"/>
            </a:endParaRPr>
          </a:p>
        </p:txBody>
      </p:sp>
      <p:sp>
        <p:nvSpPr>
          <p:cNvPr id="11" name="正方形/長方形 10"/>
          <p:cNvSpPr/>
          <p:nvPr/>
        </p:nvSpPr>
        <p:spPr>
          <a:xfrm>
            <a:off x="4825363" y="4672787"/>
            <a:ext cx="699137" cy="1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4853938" y="5546542"/>
            <a:ext cx="2445365" cy="461665"/>
          </a:xfrm>
          <a:prstGeom prst="rect">
            <a:avLst/>
          </a:prstGeom>
          <a:solidFill>
            <a:schemeClr val="bg1"/>
          </a:solidFill>
        </p:spPr>
        <p:txBody>
          <a:bodyPr wrap="square" rtlCol="0">
            <a:spAutoFit/>
          </a:bodyPr>
          <a:lstStyle/>
          <a:p>
            <a:r>
              <a:rPr kumimoji="1" lang="ja-JP" altLang="en-US" sz="1200" dirty="0" smtClean="0">
                <a:latin typeface="メイリオ" panose="020B0604030504040204" pitchFamily="50" charset="-128"/>
                <a:ea typeface="メイリオ" panose="020B0604030504040204" pitchFamily="50" charset="-128"/>
              </a:rPr>
              <a:t>海洋底の生産停止，</a:t>
            </a:r>
            <a:endParaRPr lang="en-US" altLang="ja-JP" sz="1200" dirty="0" smtClean="0">
              <a:latin typeface="メイリオ" panose="020B0604030504040204" pitchFamily="50" charset="-128"/>
              <a:ea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rPr>
              <a:t>プレートの沈み込み開始</a:t>
            </a:r>
            <a:endParaRPr kumimoji="1" lang="ja-JP" altLang="en-US" sz="1200" dirty="0">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2019756" y="5527491"/>
            <a:ext cx="2533194" cy="461665"/>
          </a:xfrm>
          <a:prstGeom prst="rect">
            <a:avLst/>
          </a:prstGeom>
          <a:solidFill>
            <a:schemeClr val="bg1"/>
          </a:solidFill>
        </p:spPr>
        <p:txBody>
          <a:bodyPr wrap="square" rtlCol="0">
            <a:spAutoFit/>
          </a:bodyPr>
          <a:lstStyle/>
          <a:p>
            <a:r>
              <a:rPr kumimoji="1" lang="ja-JP" altLang="en-US" sz="1200" dirty="0" smtClean="0">
                <a:latin typeface="メイリオ" panose="020B0604030504040204" pitchFamily="50" charset="-128"/>
                <a:ea typeface="メイリオ" panose="020B0604030504040204" pitchFamily="50" charset="-128"/>
              </a:rPr>
              <a:t>海嶺の沈み込み開始，</a:t>
            </a:r>
            <a:endParaRPr lang="en-US" altLang="ja-JP" sz="1200" dirty="0" smtClean="0">
              <a:latin typeface="メイリオ" panose="020B0604030504040204" pitchFamily="50" charset="-128"/>
              <a:ea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rPr>
              <a:t>海洋底縮小</a:t>
            </a:r>
            <a:endParaRPr kumimoji="1" lang="ja-JP" altLang="en-US" sz="1200" dirty="0">
              <a:latin typeface="メイリオ" panose="020B0604030504040204" pitchFamily="50" charset="-128"/>
              <a:ea typeface="メイリオ" panose="020B0604030504040204" pitchFamily="50" charset="-128"/>
            </a:endParaRPr>
          </a:p>
        </p:txBody>
      </p:sp>
      <p:sp>
        <p:nvSpPr>
          <p:cNvPr id="14" name="正方形/長方形 13"/>
          <p:cNvSpPr/>
          <p:nvPr/>
        </p:nvSpPr>
        <p:spPr>
          <a:xfrm>
            <a:off x="1872107" y="5970107"/>
            <a:ext cx="1309243" cy="336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2019756" y="4405313"/>
            <a:ext cx="2492990" cy="276999"/>
          </a:xfrm>
          <a:prstGeom prst="rect">
            <a:avLst/>
          </a:prstGeom>
          <a:solidFill>
            <a:schemeClr val="bg1"/>
          </a:solidFill>
        </p:spPr>
        <p:txBody>
          <a:bodyPr wrap="none" rtlCol="0">
            <a:spAutoFit/>
          </a:bodyPr>
          <a:lstStyle/>
          <a:p>
            <a:r>
              <a:rPr kumimoji="1" lang="ja-JP" altLang="en-US" sz="1200" dirty="0" smtClean="0">
                <a:latin typeface="メイリオ" panose="020B0604030504040204" pitchFamily="50" charset="-128"/>
                <a:ea typeface="メイリオ" panose="020B0604030504040204" pitchFamily="50" charset="-128"/>
              </a:rPr>
              <a:t>大陸同士の衝突，山脈の形成　　</a:t>
            </a:r>
            <a:endParaRPr kumimoji="1" lang="ja-JP" altLang="en-US" sz="1200" dirty="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2019756" y="3281430"/>
            <a:ext cx="2646878" cy="276999"/>
          </a:xfrm>
          <a:prstGeom prst="rect">
            <a:avLst/>
          </a:prstGeom>
          <a:solidFill>
            <a:schemeClr val="bg1"/>
          </a:solidFill>
        </p:spPr>
        <p:txBody>
          <a:bodyPr wrap="none" rtlCol="0">
            <a:spAutoFit/>
          </a:bodyPr>
          <a:lstStyle/>
          <a:p>
            <a:r>
              <a:rPr kumimoji="1" lang="ja-JP" altLang="en-US" sz="1200" dirty="0" smtClean="0">
                <a:latin typeface="メイリオ" panose="020B0604030504040204" pitchFamily="50" charset="-128"/>
                <a:ea typeface="メイリオ" panose="020B0604030504040204" pitchFamily="50" charset="-128"/>
              </a:rPr>
              <a:t>衝突帯（力学的に弱い領域）の形成</a:t>
            </a:r>
            <a:endParaRPr kumimoji="1"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934016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4-2</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超大陸サイクルの内向パターンと外向パターン</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6379" y="1825625"/>
            <a:ext cx="2831242" cy="4351338"/>
          </a:xfrm>
        </p:spPr>
      </p:pic>
      <p:sp>
        <p:nvSpPr>
          <p:cNvPr id="3" name="テキスト ボックス 2"/>
          <p:cNvSpPr txBox="1"/>
          <p:nvPr/>
        </p:nvSpPr>
        <p:spPr>
          <a:xfrm>
            <a:off x="6610350" y="5546077"/>
            <a:ext cx="2228849" cy="830997"/>
          </a:xfrm>
          <a:prstGeom prst="rect">
            <a:avLst/>
          </a:prstGeom>
          <a:noFill/>
          <a:ln>
            <a:solidFill>
              <a:schemeClr val="tx1"/>
            </a:solidFill>
          </a:ln>
        </p:spPr>
        <p:txBody>
          <a:bodyPr wrap="square" rtlCol="0">
            <a:spAutoFit/>
          </a:bodyPr>
          <a:lstStyle/>
          <a:p>
            <a:r>
              <a:rPr kumimoji="1" lang="en-US" altLang="ja-JP" sz="1200" dirty="0" smtClean="0">
                <a:latin typeface="メイリオ" panose="020B0604030504040204" pitchFamily="50" charset="-128"/>
                <a:ea typeface="メイリオ" panose="020B0604030504040204" pitchFamily="50" charset="-128"/>
              </a:rPr>
              <a:t>※</a:t>
            </a:r>
            <a:r>
              <a:rPr kumimoji="1" lang="ja-JP" altLang="en-US" sz="1200" dirty="0" smtClean="0">
                <a:latin typeface="メイリオ" panose="020B0604030504040204" pitchFamily="50" charset="-128"/>
                <a:ea typeface="メイリオ" panose="020B0604030504040204" pitchFamily="50" charset="-128"/>
              </a:rPr>
              <a:t>「内向」（</a:t>
            </a:r>
            <a:r>
              <a:rPr kumimoji="1" lang="en-US" altLang="ja-JP" sz="1200" dirty="0" smtClean="0">
                <a:latin typeface="メイリオ" panose="020B0604030504040204" pitchFamily="50" charset="-128"/>
                <a:ea typeface="メイリオ" panose="020B0604030504040204" pitchFamily="50" charset="-128"/>
              </a:rPr>
              <a:t>introversion</a:t>
            </a:r>
            <a:r>
              <a:rPr kumimoji="1" lang="ja-JP" altLang="en-US" sz="1200" dirty="0" smtClean="0">
                <a:latin typeface="メイリオ" panose="020B0604030504040204" pitchFamily="50" charset="-128"/>
                <a:ea typeface="メイリオ" panose="020B0604030504040204" pitchFamily="50" charset="-128"/>
              </a:rPr>
              <a:t>），「外向」</a:t>
            </a:r>
            <a:r>
              <a:rPr kumimoji="1" lang="en-US" altLang="ja-JP" sz="1200" dirty="0" smtClean="0">
                <a:latin typeface="メイリオ" panose="020B0604030504040204" pitchFamily="50" charset="-128"/>
                <a:ea typeface="メイリオ" panose="020B0604030504040204" pitchFamily="50" charset="-128"/>
              </a:rPr>
              <a:t>(extroversion)</a:t>
            </a:r>
            <a:r>
              <a:rPr kumimoji="1" lang="ja-JP" altLang="en-US" sz="1200" dirty="0" smtClean="0">
                <a:latin typeface="メイリオ" panose="020B0604030504040204" pitchFamily="50" charset="-128"/>
                <a:ea typeface="メイリオ" panose="020B0604030504040204" pitchFamily="50" charset="-128"/>
              </a:rPr>
              <a:t>は，それぞれ「内転」，「外転」とも訳される</a:t>
            </a:r>
            <a:endParaRPr kumimoji="1"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553041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4-3</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超大陸の分裂・形成時代と</a:t>
            </a:r>
            <a:r>
              <a:rPr kumimoji="1" lang="en-US" altLang="ja-JP" sz="2800" dirty="0" smtClean="0">
                <a:latin typeface="HGP創英角ｺﾞｼｯｸUB" panose="020B0900000000000000" pitchFamily="50" charset="-128"/>
                <a:ea typeface="HGP創英角ｺﾞｼｯｸUB" panose="020B0900000000000000" pitchFamily="50" charset="-128"/>
              </a:rPr>
              <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オフィオライトの形成年代の関係</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5" name="コンテンツ プレースホルダー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01852" y="2836958"/>
            <a:ext cx="6940296" cy="2328672"/>
          </a:xfrm>
        </p:spPr>
      </p:pic>
    </p:spTree>
    <p:extLst>
      <p:ext uri="{BB962C8B-B14F-4D97-AF65-F5344CB8AC3E}">
        <p14:creationId xmlns:p14="http://schemas.microsoft.com/office/powerpoint/2010/main" val="30380587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4-4</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地質年代区分表と地球史の主な出来事</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71188" y="1463086"/>
            <a:ext cx="3610947" cy="5307299"/>
          </a:xfrm>
        </p:spPr>
      </p:pic>
    </p:spTree>
    <p:extLst>
      <p:ext uri="{BB962C8B-B14F-4D97-AF65-F5344CB8AC3E}">
        <p14:creationId xmlns:p14="http://schemas.microsoft.com/office/powerpoint/2010/main" val="3878939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4-5</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超大陸が存在していた時代</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5296" y="3105182"/>
            <a:ext cx="6693408" cy="1792224"/>
          </a:xfrm>
        </p:spPr>
      </p:pic>
      <p:sp>
        <p:nvSpPr>
          <p:cNvPr id="4" name="テキスト ボックス 3"/>
          <p:cNvSpPr txBox="1"/>
          <p:nvPr/>
        </p:nvSpPr>
        <p:spPr>
          <a:xfrm>
            <a:off x="6728955" y="5356938"/>
            <a:ext cx="1189749" cy="276999"/>
          </a:xfrm>
          <a:prstGeom prst="rect">
            <a:avLst/>
          </a:prstGeom>
          <a:noFill/>
        </p:spPr>
        <p:txBody>
          <a:bodyPr wrap="none" rtlCol="0">
            <a:spAutoFit/>
          </a:bodyPr>
          <a:lstStyle/>
          <a:p>
            <a:r>
              <a:rPr kumimoji="1" lang="en-US" altLang="ja-JP" sz="1200" dirty="0" smtClean="0">
                <a:latin typeface="メイリオ" panose="020B0604030504040204" pitchFamily="50" charset="-128"/>
                <a:ea typeface="メイリオ" panose="020B0604030504040204" pitchFamily="50" charset="-128"/>
              </a:rPr>
              <a:t>G=</a:t>
            </a:r>
            <a:r>
              <a:rPr kumimoji="1" lang="ja-JP" altLang="en-US" sz="1200" dirty="0" smtClean="0">
                <a:latin typeface="メイリオ" panose="020B0604030504040204" pitchFamily="50" charset="-128"/>
                <a:ea typeface="メイリオ" panose="020B0604030504040204" pitchFamily="50" charset="-128"/>
              </a:rPr>
              <a:t>ゴンドワナ</a:t>
            </a:r>
            <a:endParaRPr kumimoji="1" lang="ja-JP" altLang="en-US" sz="1200" dirty="0">
              <a:latin typeface="メイリオ" panose="020B0604030504040204" pitchFamily="50" charset="-128"/>
              <a:ea typeface="メイリオ" panose="020B0604030504040204" pitchFamily="50" charset="-128"/>
            </a:endParaRPr>
          </a:p>
        </p:txBody>
      </p:sp>
      <p:sp>
        <p:nvSpPr>
          <p:cNvPr id="3" name="左右矢印 2"/>
          <p:cNvSpPr/>
          <p:nvPr/>
        </p:nvSpPr>
        <p:spPr>
          <a:xfrm>
            <a:off x="4581525" y="2286794"/>
            <a:ext cx="1447800" cy="304800"/>
          </a:xfrm>
          <a:prstGeom prst="lef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左右矢印 5"/>
          <p:cNvSpPr/>
          <p:nvPr/>
        </p:nvSpPr>
        <p:spPr>
          <a:xfrm>
            <a:off x="6028429" y="2286794"/>
            <a:ext cx="1285875" cy="304800"/>
          </a:xfrm>
          <a:prstGeom prst="lef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4977450" y="2131417"/>
            <a:ext cx="655949" cy="307777"/>
          </a:xfrm>
          <a:prstGeom prst="rect">
            <a:avLst/>
          </a:prstGeom>
          <a:noFill/>
        </p:spPr>
        <p:txBody>
          <a:bodyPr wrap="none" rtlCol="0">
            <a:spAutoFit/>
          </a:bodyPr>
          <a:lstStyle/>
          <a:p>
            <a:r>
              <a:rPr lang="en-US" altLang="ja-JP" sz="1400" dirty="0" smtClean="0">
                <a:latin typeface="メイリオ" panose="020B0604030504040204" pitchFamily="50" charset="-128"/>
                <a:ea typeface="メイリオ" panose="020B0604030504040204" pitchFamily="50" charset="-128"/>
              </a:rPr>
              <a:t>8</a:t>
            </a:r>
            <a:r>
              <a:rPr kumimoji="1" lang="ja-JP" altLang="en-US" sz="1400" dirty="0" smtClean="0">
                <a:latin typeface="メイリオ" panose="020B0604030504040204" pitchFamily="50" charset="-128"/>
                <a:ea typeface="メイリオ" panose="020B0604030504040204" pitchFamily="50" charset="-128"/>
              </a:rPr>
              <a:t>億年</a:t>
            </a:r>
            <a:endParaRPr kumimoji="1" lang="ja-JP" altLang="en-US" sz="1400" dirty="0">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6343840" y="2118039"/>
            <a:ext cx="655949" cy="307777"/>
          </a:xfrm>
          <a:prstGeom prst="rect">
            <a:avLst/>
          </a:prstGeom>
          <a:noFill/>
        </p:spPr>
        <p:txBody>
          <a:bodyPr wrap="none" rtlCol="0">
            <a:spAutoFit/>
          </a:bodyPr>
          <a:lstStyle/>
          <a:p>
            <a:r>
              <a:rPr lang="en-US" altLang="ja-JP" sz="1400" dirty="0">
                <a:latin typeface="メイリオ" panose="020B0604030504040204" pitchFamily="50" charset="-128"/>
                <a:ea typeface="メイリオ" panose="020B0604030504040204" pitchFamily="50" charset="-128"/>
              </a:rPr>
              <a:t>7</a:t>
            </a:r>
            <a:r>
              <a:rPr kumimoji="1" lang="ja-JP" altLang="en-US" sz="1400" dirty="0" smtClean="0">
                <a:latin typeface="メイリオ" panose="020B0604030504040204" pitchFamily="50" charset="-128"/>
                <a:ea typeface="メイリオ" panose="020B0604030504040204" pitchFamily="50" charset="-128"/>
              </a:rPr>
              <a:t>億年</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617468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1-2</a:t>
            </a:r>
            <a:r>
              <a:rPr lang="en-US" altLang="ja-JP" sz="2800" dirty="0">
                <a:latin typeface="HGS創英角ｺﾞｼｯｸUB" panose="020B0900000000000000" pitchFamily="50" charset="-128"/>
                <a:ea typeface="HGS創英角ｺﾞｼｯｸUB" panose="020B0900000000000000" pitchFamily="50" charset="-128"/>
              </a:rPr>
              <a:t/>
            </a:r>
            <a:br>
              <a:rPr lang="en-US" altLang="ja-JP" sz="2800" dirty="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地球内部の層構造</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77346" y="1825625"/>
            <a:ext cx="5389307" cy="4351338"/>
          </a:xfrm>
        </p:spPr>
      </p:pic>
      <p:sp>
        <p:nvSpPr>
          <p:cNvPr id="5" name="テキスト ボックス 4"/>
          <p:cNvSpPr txBox="1"/>
          <p:nvPr/>
        </p:nvSpPr>
        <p:spPr>
          <a:xfrm>
            <a:off x="3110706" y="6344296"/>
            <a:ext cx="2922595"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Edward Garnero </a:t>
            </a:r>
            <a:r>
              <a:rPr kumimoji="1" lang="ja-JP" altLang="en-US" sz="1400" dirty="0" smtClean="0">
                <a:latin typeface="メイリオ" panose="020B0604030504040204" pitchFamily="50" charset="-128"/>
                <a:ea typeface="メイリオ" panose="020B0604030504040204" pitchFamily="50" charset="-128"/>
              </a:rPr>
              <a:t>博士の図を改変</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66186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4-6</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太古代から原生代初期の超大陸</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45759" y="1825625"/>
            <a:ext cx="4852481" cy="4351338"/>
          </a:xfrm>
        </p:spPr>
      </p:pic>
      <p:sp>
        <p:nvSpPr>
          <p:cNvPr id="5" name="テキスト ボックス 4"/>
          <p:cNvSpPr txBox="1"/>
          <p:nvPr/>
        </p:nvSpPr>
        <p:spPr>
          <a:xfrm>
            <a:off x="3367291" y="6344296"/>
            <a:ext cx="2409442"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Rogers &amp; Santosh (</a:t>
            </a:r>
            <a:r>
              <a:rPr lang="en-US" altLang="ja-JP" sz="1400" dirty="0" smtClean="0">
                <a:latin typeface="メイリオ" panose="020B0604030504040204" pitchFamily="50" charset="-128"/>
                <a:ea typeface="メイリオ" panose="020B0604030504040204" pitchFamily="50" charset="-128"/>
              </a:rPr>
              <a:t>2003</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2472612" y="3470988"/>
            <a:ext cx="1127232" cy="307777"/>
          </a:xfrm>
          <a:prstGeom prst="rect">
            <a:avLst/>
          </a:prstGeom>
          <a:noFill/>
        </p:spPr>
        <p:txBody>
          <a:bodyPr wrap="none" rtlCol="0">
            <a:spAutoFit/>
          </a:bodyPr>
          <a:lstStyle/>
          <a:p>
            <a:r>
              <a:rPr kumimoji="1" lang="en-US" altLang="ja-JP" sz="1400" dirty="0" smtClean="0">
                <a:latin typeface="メイリオ" panose="020B0604030504040204" pitchFamily="50" charset="-128"/>
                <a:ea typeface="メイリオ" panose="020B0604030504040204" pitchFamily="50" charset="-128"/>
              </a:rPr>
              <a:t>30</a:t>
            </a:r>
            <a:r>
              <a:rPr kumimoji="1" lang="ja-JP" altLang="en-US" sz="1400" dirty="0" smtClean="0">
                <a:latin typeface="メイリオ" panose="020B0604030504040204" pitchFamily="50" charset="-128"/>
                <a:ea typeface="メイリオ" panose="020B0604030504040204" pitchFamily="50" charset="-128"/>
              </a:rPr>
              <a:t>億年前？</a:t>
            </a:r>
            <a:endParaRPr kumimoji="1" lang="ja-JP" altLang="en-US" sz="1400" dirty="0">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6525208" y="3693517"/>
            <a:ext cx="1127232" cy="307777"/>
          </a:xfrm>
          <a:prstGeom prst="rect">
            <a:avLst/>
          </a:prstGeom>
          <a:noFill/>
        </p:spPr>
        <p:txBody>
          <a:bodyPr wrap="none" rtlCol="0">
            <a:spAutoFit/>
          </a:bodyPr>
          <a:lstStyle/>
          <a:p>
            <a:r>
              <a:rPr lang="en-US" altLang="ja-JP" sz="1400" dirty="0" smtClean="0">
                <a:latin typeface="メイリオ" panose="020B0604030504040204" pitchFamily="50" charset="-128"/>
                <a:ea typeface="メイリオ" panose="020B0604030504040204" pitchFamily="50" charset="-128"/>
              </a:rPr>
              <a:t>25</a:t>
            </a:r>
            <a:r>
              <a:rPr kumimoji="1" lang="ja-JP" altLang="en-US" sz="1400" dirty="0" smtClean="0">
                <a:latin typeface="メイリオ" panose="020B0604030504040204" pitchFamily="50" charset="-128"/>
                <a:ea typeface="メイリオ" panose="020B0604030504040204" pitchFamily="50" charset="-128"/>
              </a:rPr>
              <a:t>億年前？</a:t>
            </a:r>
            <a:endParaRPr kumimoji="1" lang="ja-JP" altLang="en-US" sz="1400" dirty="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4979437" y="5086889"/>
            <a:ext cx="1127232" cy="307777"/>
          </a:xfrm>
          <a:prstGeom prst="rect">
            <a:avLst/>
          </a:prstGeom>
          <a:noFill/>
        </p:spPr>
        <p:txBody>
          <a:bodyPr wrap="none" rtlCol="0">
            <a:spAutoFit/>
          </a:bodyPr>
          <a:lstStyle/>
          <a:p>
            <a:r>
              <a:rPr lang="en-US" altLang="ja-JP" sz="1400" dirty="0" smtClean="0">
                <a:latin typeface="メイリオ" panose="020B0604030504040204" pitchFamily="50" charset="-128"/>
                <a:ea typeface="メイリオ" panose="020B0604030504040204" pitchFamily="50" charset="-128"/>
              </a:rPr>
              <a:t>20</a:t>
            </a:r>
            <a:r>
              <a:rPr kumimoji="1" lang="ja-JP" altLang="en-US" sz="1400" dirty="0" smtClean="0">
                <a:latin typeface="メイリオ" panose="020B0604030504040204" pitchFamily="50" charset="-128"/>
                <a:ea typeface="メイリオ" panose="020B0604030504040204" pitchFamily="50" charset="-128"/>
              </a:rPr>
              <a:t>億年前？</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619293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2800" dirty="0">
                <a:latin typeface="HGP創英角ｺﾞｼｯｸUB" panose="020B0900000000000000" pitchFamily="50" charset="-128"/>
                <a:ea typeface="HGP創英角ｺﾞｼｯｸUB" panose="020B0900000000000000" pitchFamily="50" charset="-128"/>
              </a:rPr>
              <a:t>図</a:t>
            </a:r>
            <a:r>
              <a:rPr lang="en-US" altLang="ja-JP" sz="2800" dirty="0">
                <a:latin typeface="HGP創英角ｺﾞｼｯｸUB" panose="020B0900000000000000" pitchFamily="50" charset="-128"/>
                <a:ea typeface="HGP創英角ｺﾞｼｯｸUB" panose="020B0900000000000000" pitchFamily="50" charset="-128"/>
              </a:rPr>
              <a:t>4-S1-1</a:t>
            </a:r>
            <a:br>
              <a:rPr lang="en-US" altLang="ja-JP" sz="2800" dirty="0">
                <a:latin typeface="HGP創英角ｺﾞｼｯｸUB" panose="020B0900000000000000" pitchFamily="50" charset="-128"/>
                <a:ea typeface="HGP創英角ｺﾞｼｯｸUB" panose="020B0900000000000000" pitchFamily="50" charset="-128"/>
              </a:rPr>
            </a:br>
            <a:r>
              <a:rPr lang="en-US" altLang="ja-JP" sz="2800" dirty="0" smtClean="0">
                <a:latin typeface="HGP創英角ｺﾞｼｯｸUB" panose="020B0900000000000000" pitchFamily="50" charset="-128"/>
                <a:ea typeface="HGP創英角ｺﾞｼｯｸUB" panose="020B0900000000000000" pitchFamily="50" charset="-128"/>
              </a:rPr>
              <a:t>24.5</a:t>
            </a:r>
            <a:r>
              <a:rPr lang="ja-JP" altLang="en-US" sz="2800" dirty="0" smtClean="0">
                <a:latin typeface="HGP創英角ｺﾞｼｯｸUB" panose="020B0900000000000000" pitchFamily="50" charset="-128"/>
                <a:ea typeface="HGP創英角ｺﾞｼｯｸUB" panose="020B0900000000000000" pitchFamily="50" charset="-128"/>
              </a:rPr>
              <a:t>億年前から</a:t>
            </a:r>
            <a:r>
              <a:rPr lang="en-US" altLang="ja-JP" sz="2800" dirty="0" smtClean="0">
                <a:latin typeface="HGP創英角ｺﾞｼｯｸUB" panose="020B0900000000000000" pitchFamily="50" charset="-128"/>
                <a:ea typeface="HGP創英角ｺﾞｼｯｸUB" panose="020B0900000000000000" pitchFamily="50" charset="-128"/>
              </a:rPr>
              <a:t>10</a:t>
            </a:r>
            <a:r>
              <a:rPr lang="ja-JP" altLang="en-US" sz="2800" dirty="0" smtClean="0">
                <a:latin typeface="HGP創英角ｺﾞｼｯｸUB" panose="020B0900000000000000" pitchFamily="50" charset="-128"/>
                <a:ea typeface="HGP創英角ｺﾞｼｯｸUB" panose="020B0900000000000000" pitchFamily="50" charset="-128"/>
              </a:rPr>
              <a:t>億年前の大陸移動の様子</a:t>
            </a:r>
            <a:endParaRPr kumimoji="1" lang="ja-JP" altLang="en-US" sz="2800"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330" y="1576226"/>
            <a:ext cx="1529861" cy="1529861"/>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848" y="1613173"/>
            <a:ext cx="1668035" cy="1485403"/>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9121" y="1607671"/>
            <a:ext cx="1485403" cy="1485403"/>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9564" y="1607670"/>
            <a:ext cx="1513969" cy="1485403"/>
          </a:xfrm>
          <a:prstGeom prst="rect">
            <a:avLst/>
          </a:prstGeom>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3356" y="1607669"/>
            <a:ext cx="1490824" cy="1485403"/>
          </a:xfrm>
          <a:prstGeom prst="rect">
            <a:avLst/>
          </a:prstGeom>
        </p:spPr>
      </p:pic>
      <p:pic>
        <p:nvPicPr>
          <p:cNvPr id="9" name="図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324" y="3348877"/>
            <a:ext cx="1534526" cy="1495678"/>
          </a:xfrm>
          <a:prstGeom prst="rect">
            <a:avLst/>
          </a:prstGeom>
        </p:spPr>
      </p:pic>
      <p:pic>
        <p:nvPicPr>
          <p:cNvPr id="10" name="図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8688" y="3343794"/>
            <a:ext cx="1529622" cy="1500761"/>
          </a:xfrm>
          <a:prstGeom prst="rect">
            <a:avLst/>
          </a:prstGeom>
        </p:spPr>
      </p:pic>
      <p:pic>
        <p:nvPicPr>
          <p:cNvPr id="11" name="図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4793" y="3348747"/>
            <a:ext cx="1495808" cy="1495808"/>
          </a:xfrm>
          <a:prstGeom prst="rect">
            <a:avLst/>
          </a:prstGeom>
        </p:spPr>
      </p:pic>
      <p:pic>
        <p:nvPicPr>
          <p:cNvPr id="12" name="図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85758" y="3343793"/>
            <a:ext cx="1500761" cy="1500761"/>
          </a:xfrm>
          <a:prstGeom prst="rect">
            <a:avLst/>
          </a:prstGeom>
        </p:spPr>
      </p:pic>
      <p:pic>
        <p:nvPicPr>
          <p:cNvPr id="13" name="図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22065" y="5080018"/>
            <a:ext cx="1495343" cy="1500761"/>
          </a:xfrm>
          <a:prstGeom prst="rect">
            <a:avLst/>
          </a:prstGeom>
        </p:spPr>
      </p:pic>
      <p:pic>
        <p:nvPicPr>
          <p:cNvPr id="16" name="図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9121" y="5063543"/>
            <a:ext cx="1495363" cy="1500761"/>
          </a:xfrm>
          <a:prstGeom prst="rect">
            <a:avLst/>
          </a:prstGeom>
        </p:spPr>
      </p:pic>
      <p:pic>
        <p:nvPicPr>
          <p:cNvPr id="17" name="図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6855" y="5064707"/>
            <a:ext cx="1500761" cy="1500761"/>
          </a:xfrm>
          <a:prstGeom prst="rect">
            <a:avLst/>
          </a:prstGeom>
        </p:spPr>
      </p:pic>
      <p:pic>
        <p:nvPicPr>
          <p:cNvPr id="18" name="図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39714" y="5080018"/>
            <a:ext cx="1951483" cy="1500761"/>
          </a:xfrm>
          <a:prstGeom prst="rect">
            <a:avLst/>
          </a:prstGeom>
        </p:spPr>
      </p:pic>
      <p:cxnSp>
        <p:nvCxnSpPr>
          <p:cNvPr id="22" name="直線矢印コネクタ 21"/>
          <p:cNvCxnSpPr/>
          <p:nvPr/>
        </p:nvCxnSpPr>
        <p:spPr>
          <a:xfrm>
            <a:off x="1152525" y="3171825"/>
            <a:ext cx="7792736" cy="95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V="1">
            <a:off x="304800" y="4899421"/>
            <a:ext cx="7018556" cy="59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192800" y="1552654"/>
            <a:ext cx="679994" cy="246221"/>
          </a:xfrm>
          <a:prstGeom prst="rect">
            <a:avLst/>
          </a:prstGeom>
          <a:solidFill>
            <a:schemeClr val="bg1"/>
          </a:solidFill>
        </p:spPr>
        <p:txBody>
          <a:bodyPr wrap="none" rtlCol="0">
            <a:spAutoFit/>
          </a:bodyPr>
          <a:lstStyle/>
          <a:p>
            <a:r>
              <a:rPr kumimoji="1" lang="en-US" altLang="ja-JP" sz="1000" dirty="0" smtClean="0">
                <a:latin typeface="メイリオ" panose="020B0604030504040204" pitchFamily="50" charset="-128"/>
                <a:ea typeface="メイリオ" panose="020B0604030504040204" pitchFamily="50" charset="-128"/>
              </a:rPr>
              <a:t>2.45 Ga</a:t>
            </a:r>
            <a:endParaRPr kumimoji="1" lang="ja-JP" altLang="en-US" sz="1000" dirty="0">
              <a:latin typeface="メイリオ" panose="020B0604030504040204" pitchFamily="50" charset="-128"/>
              <a:ea typeface="メイリオ" panose="020B0604030504040204" pitchFamily="50" charset="-128"/>
            </a:endParaRPr>
          </a:p>
        </p:txBody>
      </p:sp>
      <p:sp>
        <p:nvSpPr>
          <p:cNvPr id="28" name="テキスト ボックス 27"/>
          <p:cNvSpPr txBox="1"/>
          <p:nvPr/>
        </p:nvSpPr>
        <p:spPr>
          <a:xfrm>
            <a:off x="1840865" y="1545811"/>
            <a:ext cx="679994" cy="246221"/>
          </a:xfrm>
          <a:prstGeom prst="rect">
            <a:avLst/>
          </a:prstGeom>
          <a:solidFill>
            <a:schemeClr val="bg1"/>
          </a:solidFill>
        </p:spPr>
        <p:txBody>
          <a:bodyPr wrap="none" rtlCol="0">
            <a:spAutoFit/>
          </a:bodyPr>
          <a:lstStyle/>
          <a:p>
            <a:r>
              <a:rPr kumimoji="1" lang="en-US" altLang="ja-JP" sz="1000" dirty="0" smtClean="0">
                <a:latin typeface="メイリオ" panose="020B0604030504040204" pitchFamily="50" charset="-128"/>
                <a:ea typeface="メイリオ" panose="020B0604030504040204" pitchFamily="50" charset="-128"/>
              </a:rPr>
              <a:t>2.00 Ga</a:t>
            </a:r>
            <a:endParaRPr kumimoji="1" lang="ja-JP" altLang="en-US" sz="1000" dirty="0">
              <a:latin typeface="メイリオ" panose="020B0604030504040204" pitchFamily="50" charset="-128"/>
              <a:ea typeface="メイリオ" panose="020B0604030504040204" pitchFamily="50" charset="-128"/>
            </a:endParaRPr>
          </a:p>
        </p:txBody>
      </p:sp>
      <p:sp>
        <p:nvSpPr>
          <p:cNvPr id="29" name="テキスト ボックス 28"/>
          <p:cNvSpPr txBox="1"/>
          <p:nvPr/>
        </p:nvSpPr>
        <p:spPr>
          <a:xfrm>
            <a:off x="3639390" y="1545279"/>
            <a:ext cx="679994" cy="246221"/>
          </a:xfrm>
          <a:prstGeom prst="rect">
            <a:avLst/>
          </a:prstGeom>
          <a:solidFill>
            <a:schemeClr val="bg1"/>
          </a:solidFill>
        </p:spPr>
        <p:txBody>
          <a:bodyPr wrap="none" rtlCol="0">
            <a:spAutoFit/>
          </a:bodyPr>
          <a:lstStyle/>
          <a:p>
            <a:r>
              <a:rPr kumimoji="1" lang="en-US" altLang="ja-JP" sz="1000" dirty="0" smtClean="0">
                <a:latin typeface="メイリオ" panose="020B0604030504040204" pitchFamily="50" charset="-128"/>
                <a:ea typeface="メイリオ" panose="020B0604030504040204" pitchFamily="50" charset="-128"/>
              </a:rPr>
              <a:t>1.88 Ga</a:t>
            </a:r>
            <a:endParaRPr kumimoji="1" lang="ja-JP" altLang="en-US" sz="1000" dirty="0">
              <a:latin typeface="メイリオ" panose="020B0604030504040204" pitchFamily="50" charset="-128"/>
              <a:ea typeface="メイリオ" panose="020B0604030504040204" pitchFamily="50" charset="-128"/>
            </a:endParaRPr>
          </a:p>
        </p:txBody>
      </p:sp>
      <p:sp>
        <p:nvSpPr>
          <p:cNvPr id="30" name="テキスト ボックス 29"/>
          <p:cNvSpPr txBox="1"/>
          <p:nvPr/>
        </p:nvSpPr>
        <p:spPr>
          <a:xfrm>
            <a:off x="5330939" y="1552368"/>
            <a:ext cx="679994" cy="246221"/>
          </a:xfrm>
          <a:prstGeom prst="rect">
            <a:avLst/>
          </a:prstGeom>
          <a:solidFill>
            <a:schemeClr val="bg1"/>
          </a:solidFill>
        </p:spPr>
        <p:txBody>
          <a:bodyPr wrap="none" rtlCol="0">
            <a:spAutoFit/>
          </a:bodyPr>
          <a:lstStyle/>
          <a:p>
            <a:r>
              <a:rPr kumimoji="1" lang="en-US" altLang="ja-JP" sz="1000" dirty="0" smtClean="0">
                <a:latin typeface="メイリオ" panose="020B0604030504040204" pitchFamily="50" charset="-128"/>
                <a:ea typeface="メイリオ" panose="020B0604030504040204" pitchFamily="50" charset="-128"/>
              </a:rPr>
              <a:t>1.83 Ga</a:t>
            </a:r>
            <a:endParaRPr kumimoji="1" lang="ja-JP" altLang="en-US" sz="1000" dirty="0">
              <a:latin typeface="メイリオ" panose="020B0604030504040204" pitchFamily="50" charset="-128"/>
              <a:ea typeface="メイリオ" panose="020B0604030504040204" pitchFamily="50" charset="-128"/>
            </a:endParaRPr>
          </a:p>
        </p:txBody>
      </p:sp>
      <p:sp>
        <p:nvSpPr>
          <p:cNvPr id="31" name="正方形/長方形 30"/>
          <p:cNvSpPr/>
          <p:nvPr/>
        </p:nvSpPr>
        <p:spPr>
          <a:xfrm>
            <a:off x="5576233" y="1730779"/>
            <a:ext cx="138767" cy="141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7096044" y="1552368"/>
            <a:ext cx="679994" cy="246221"/>
          </a:xfrm>
          <a:prstGeom prst="rect">
            <a:avLst/>
          </a:prstGeom>
          <a:solidFill>
            <a:schemeClr val="bg1"/>
          </a:solidFill>
        </p:spPr>
        <p:txBody>
          <a:bodyPr wrap="none" rtlCol="0">
            <a:spAutoFit/>
          </a:bodyPr>
          <a:lstStyle/>
          <a:p>
            <a:r>
              <a:rPr kumimoji="1" lang="en-US" altLang="ja-JP" sz="1000" dirty="0" smtClean="0">
                <a:latin typeface="メイリオ" panose="020B0604030504040204" pitchFamily="50" charset="-128"/>
                <a:ea typeface="メイリオ" panose="020B0604030504040204" pitchFamily="50" charset="-128"/>
              </a:rPr>
              <a:t>1.77 Ga</a:t>
            </a:r>
            <a:endParaRPr kumimoji="1" lang="ja-JP" altLang="en-US" sz="1000" dirty="0">
              <a:latin typeface="メイリオ" panose="020B0604030504040204" pitchFamily="50" charset="-128"/>
              <a:ea typeface="メイリオ" panose="020B0604030504040204" pitchFamily="50" charset="-128"/>
            </a:endParaRPr>
          </a:p>
        </p:txBody>
      </p:sp>
      <p:sp>
        <p:nvSpPr>
          <p:cNvPr id="33" name="テキスト ボックス 32"/>
          <p:cNvSpPr txBox="1"/>
          <p:nvPr/>
        </p:nvSpPr>
        <p:spPr>
          <a:xfrm>
            <a:off x="191223" y="3280368"/>
            <a:ext cx="679994" cy="246221"/>
          </a:xfrm>
          <a:prstGeom prst="rect">
            <a:avLst/>
          </a:prstGeom>
          <a:solidFill>
            <a:schemeClr val="bg1"/>
          </a:solidFill>
        </p:spPr>
        <p:txBody>
          <a:bodyPr wrap="none" rtlCol="0">
            <a:spAutoFit/>
          </a:bodyPr>
          <a:lstStyle/>
          <a:p>
            <a:r>
              <a:rPr kumimoji="1" lang="en-US" altLang="ja-JP" sz="1000" dirty="0" smtClean="0">
                <a:latin typeface="メイリオ" panose="020B0604030504040204" pitchFamily="50" charset="-128"/>
                <a:ea typeface="メイリオ" panose="020B0604030504040204" pitchFamily="50" charset="-128"/>
              </a:rPr>
              <a:t>1.65 Ga</a:t>
            </a:r>
            <a:endParaRPr kumimoji="1" lang="ja-JP" altLang="en-US" sz="1000" dirty="0">
              <a:latin typeface="メイリオ" panose="020B0604030504040204" pitchFamily="50" charset="-128"/>
              <a:ea typeface="メイリオ" panose="020B0604030504040204" pitchFamily="50" charset="-128"/>
            </a:endParaRPr>
          </a:p>
        </p:txBody>
      </p:sp>
      <p:sp>
        <p:nvSpPr>
          <p:cNvPr id="34" name="正方形/長方形 33"/>
          <p:cNvSpPr/>
          <p:nvPr/>
        </p:nvSpPr>
        <p:spPr>
          <a:xfrm>
            <a:off x="432652" y="3463564"/>
            <a:ext cx="138767" cy="141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1885699" y="3281182"/>
            <a:ext cx="679994" cy="246221"/>
          </a:xfrm>
          <a:prstGeom prst="rect">
            <a:avLst/>
          </a:prstGeom>
          <a:solidFill>
            <a:schemeClr val="bg1"/>
          </a:solidFill>
        </p:spPr>
        <p:txBody>
          <a:bodyPr wrap="none" rtlCol="0">
            <a:spAutoFit/>
          </a:bodyPr>
          <a:lstStyle/>
          <a:p>
            <a:r>
              <a:rPr kumimoji="1" lang="en-US" altLang="ja-JP" sz="1000" dirty="0" smtClean="0">
                <a:latin typeface="メイリオ" panose="020B0604030504040204" pitchFamily="50" charset="-128"/>
                <a:ea typeface="メイリオ" panose="020B0604030504040204" pitchFamily="50" charset="-128"/>
              </a:rPr>
              <a:t>1.50 Ga</a:t>
            </a:r>
            <a:endParaRPr kumimoji="1" lang="ja-JP" altLang="en-US" sz="1000" dirty="0">
              <a:latin typeface="メイリオ" panose="020B0604030504040204" pitchFamily="50" charset="-128"/>
              <a:ea typeface="メイリオ" panose="020B0604030504040204" pitchFamily="50" charset="-128"/>
            </a:endParaRPr>
          </a:p>
        </p:txBody>
      </p:sp>
      <p:sp>
        <p:nvSpPr>
          <p:cNvPr id="36" name="テキスト ボックス 35"/>
          <p:cNvSpPr txBox="1"/>
          <p:nvPr/>
        </p:nvSpPr>
        <p:spPr>
          <a:xfrm>
            <a:off x="3647835" y="3279804"/>
            <a:ext cx="679994" cy="246221"/>
          </a:xfrm>
          <a:prstGeom prst="rect">
            <a:avLst/>
          </a:prstGeom>
          <a:solidFill>
            <a:schemeClr val="bg1"/>
          </a:solidFill>
        </p:spPr>
        <p:txBody>
          <a:bodyPr wrap="none" rtlCol="0">
            <a:spAutoFit/>
          </a:bodyPr>
          <a:lstStyle/>
          <a:p>
            <a:r>
              <a:rPr kumimoji="1" lang="en-US" altLang="ja-JP" sz="1000" dirty="0" smtClean="0">
                <a:latin typeface="メイリオ" panose="020B0604030504040204" pitchFamily="50" charset="-128"/>
                <a:ea typeface="メイリオ" panose="020B0604030504040204" pitchFamily="50" charset="-128"/>
              </a:rPr>
              <a:t>1.25 Ga</a:t>
            </a:r>
            <a:endParaRPr kumimoji="1" lang="ja-JP" altLang="en-US" sz="1000" dirty="0">
              <a:latin typeface="メイリオ" panose="020B0604030504040204" pitchFamily="50" charset="-128"/>
              <a:ea typeface="メイリオ" panose="020B0604030504040204" pitchFamily="50" charset="-128"/>
            </a:endParaRPr>
          </a:p>
        </p:txBody>
      </p:sp>
      <p:sp>
        <p:nvSpPr>
          <p:cNvPr id="37" name="テキスト ボックス 36"/>
          <p:cNvSpPr txBox="1"/>
          <p:nvPr/>
        </p:nvSpPr>
        <p:spPr>
          <a:xfrm>
            <a:off x="5324524" y="3280376"/>
            <a:ext cx="679994" cy="246221"/>
          </a:xfrm>
          <a:prstGeom prst="rect">
            <a:avLst/>
          </a:prstGeom>
          <a:solidFill>
            <a:schemeClr val="bg1"/>
          </a:solidFill>
        </p:spPr>
        <p:txBody>
          <a:bodyPr wrap="none" rtlCol="0">
            <a:spAutoFit/>
          </a:bodyPr>
          <a:lstStyle/>
          <a:p>
            <a:r>
              <a:rPr kumimoji="1" lang="en-US" altLang="ja-JP" sz="1000" dirty="0" smtClean="0">
                <a:latin typeface="メイリオ" panose="020B0604030504040204" pitchFamily="50" charset="-128"/>
                <a:ea typeface="メイリオ" panose="020B0604030504040204" pitchFamily="50" charset="-128"/>
              </a:rPr>
              <a:t>1.15 Ga</a:t>
            </a:r>
            <a:endParaRPr kumimoji="1" lang="ja-JP" altLang="en-US" sz="1000" dirty="0">
              <a:latin typeface="メイリオ" panose="020B0604030504040204" pitchFamily="50" charset="-128"/>
              <a:ea typeface="メイリオ" panose="020B0604030504040204" pitchFamily="50" charset="-128"/>
            </a:endParaRPr>
          </a:p>
        </p:txBody>
      </p:sp>
      <p:sp>
        <p:nvSpPr>
          <p:cNvPr id="38" name="テキスト ボックス 37"/>
          <p:cNvSpPr txBox="1"/>
          <p:nvPr/>
        </p:nvSpPr>
        <p:spPr>
          <a:xfrm>
            <a:off x="192800" y="5017357"/>
            <a:ext cx="679994" cy="246221"/>
          </a:xfrm>
          <a:prstGeom prst="rect">
            <a:avLst/>
          </a:prstGeom>
          <a:solidFill>
            <a:schemeClr val="bg1"/>
          </a:solidFill>
        </p:spPr>
        <p:txBody>
          <a:bodyPr wrap="none" rtlCol="0">
            <a:spAutoFit/>
          </a:bodyPr>
          <a:lstStyle/>
          <a:p>
            <a:r>
              <a:rPr kumimoji="1" lang="en-US" altLang="ja-JP" sz="1000" dirty="0" smtClean="0">
                <a:latin typeface="メイリオ" panose="020B0604030504040204" pitchFamily="50" charset="-128"/>
                <a:ea typeface="メイリオ" panose="020B0604030504040204" pitchFamily="50" charset="-128"/>
              </a:rPr>
              <a:t>1.10 Ga</a:t>
            </a:r>
            <a:endParaRPr kumimoji="1" lang="ja-JP" altLang="en-US" sz="1000" dirty="0">
              <a:latin typeface="メイリオ" panose="020B0604030504040204" pitchFamily="50" charset="-128"/>
              <a:ea typeface="メイリオ" panose="020B0604030504040204" pitchFamily="50" charset="-128"/>
            </a:endParaRPr>
          </a:p>
        </p:txBody>
      </p:sp>
      <p:sp>
        <p:nvSpPr>
          <p:cNvPr id="39" name="テキスト ボックス 38"/>
          <p:cNvSpPr txBox="1"/>
          <p:nvPr/>
        </p:nvSpPr>
        <p:spPr>
          <a:xfrm>
            <a:off x="1885699" y="5024465"/>
            <a:ext cx="679994" cy="246221"/>
          </a:xfrm>
          <a:prstGeom prst="rect">
            <a:avLst/>
          </a:prstGeom>
          <a:solidFill>
            <a:schemeClr val="bg1"/>
          </a:solidFill>
        </p:spPr>
        <p:txBody>
          <a:bodyPr wrap="none" rtlCol="0">
            <a:spAutoFit/>
          </a:bodyPr>
          <a:lstStyle/>
          <a:p>
            <a:r>
              <a:rPr kumimoji="1" lang="en-US" altLang="ja-JP" sz="1000" dirty="0" smtClean="0">
                <a:latin typeface="メイリオ" panose="020B0604030504040204" pitchFamily="50" charset="-128"/>
                <a:ea typeface="メイリオ" panose="020B0604030504040204" pitchFamily="50" charset="-128"/>
              </a:rPr>
              <a:t>1.05 Ga</a:t>
            </a:r>
            <a:endParaRPr kumimoji="1" lang="ja-JP" altLang="en-US" sz="1000" dirty="0">
              <a:latin typeface="メイリオ" panose="020B0604030504040204" pitchFamily="50" charset="-128"/>
              <a:ea typeface="メイリオ" panose="020B0604030504040204" pitchFamily="50" charset="-128"/>
            </a:endParaRPr>
          </a:p>
        </p:txBody>
      </p:sp>
      <p:sp>
        <p:nvSpPr>
          <p:cNvPr id="40" name="テキスト ボックス 39"/>
          <p:cNvSpPr txBox="1"/>
          <p:nvPr/>
        </p:nvSpPr>
        <p:spPr>
          <a:xfrm>
            <a:off x="3636458" y="5017356"/>
            <a:ext cx="679994" cy="246221"/>
          </a:xfrm>
          <a:prstGeom prst="rect">
            <a:avLst/>
          </a:prstGeom>
          <a:solidFill>
            <a:schemeClr val="bg1"/>
          </a:solidFill>
        </p:spPr>
        <p:txBody>
          <a:bodyPr wrap="none" rtlCol="0">
            <a:spAutoFit/>
          </a:bodyPr>
          <a:lstStyle/>
          <a:p>
            <a:r>
              <a:rPr kumimoji="1" lang="en-US" altLang="ja-JP" sz="1000" dirty="0" smtClean="0">
                <a:latin typeface="メイリオ" panose="020B0604030504040204" pitchFamily="50" charset="-128"/>
                <a:ea typeface="メイリオ" panose="020B0604030504040204" pitchFamily="50" charset="-128"/>
              </a:rPr>
              <a:t>1.00 Ga</a:t>
            </a:r>
            <a:endParaRPr kumimoji="1" lang="ja-JP" altLang="en-US" sz="1000" dirty="0">
              <a:latin typeface="メイリオ" panose="020B0604030504040204" pitchFamily="50" charset="-128"/>
              <a:ea typeface="メイリオ" panose="020B0604030504040204" pitchFamily="50" charset="-128"/>
            </a:endParaRPr>
          </a:p>
        </p:txBody>
      </p:sp>
      <p:sp>
        <p:nvSpPr>
          <p:cNvPr id="41" name="テキスト ボックス 40"/>
          <p:cNvSpPr txBox="1"/>
          <p:nvPr/>
        </p:nvSpPr>
        <p:spPr>
          <a:xfrm>
            <a:off x="7436599" y="3901468"/>
            <a:ext cx="1581395" cy="307777"/>
          </a:xfrm>
          <a:prstGeom prst="rect">
            <a:avLst/>
          </a:prstGeom>
          <a:noFill/>
        </p:spPr>
        <p:txBody>
          <a:bodyPr wrap="none" rtlCol="0">
            <a:spAutoFit/>
          </a:bodyPr>
          <a:lstStyle/>
          <a:p>
            <a:pPr algn="ctr"/>
            <a:r>
              <a:rPr kumimoji="1" lang="en-US" altLang="ja-JP" sz="1400" dirty="0" err="1" smtClean="0">
                <a:latin typeface="メイリオ" panose="020B0604030504040204" pitchFamily="50" charset="-128"/>
                <a:ea typeface="メイリオ" panose="020B0604030504040204" pitchFamily="50" charset="-128"/>
              </a:rPr>
              <a:t>Pesonen</a:t>
            </a:r>
            <a:r>
              <a:rPr kumimoji="1" lang="en-US" altLang="ja-JP" sz="1400" dirty="0" smtClean="0">
                <a:latin typeface="メイリオ" panose="020B0604030504040204" pitchFamily="50" charset="-128"/>
                <a:ea typeface="メイリオ" panose="020B0604030504040204" pitchFamily="50" charset="-128"/>
              </a:rPr>
              <a:t> (</a:t>
            </a:r>
            <a:r>
              <a:rPr lang="en-US" altLang="ja-JP" sz="1400" dirty="0" smtClean="0">
                <a:latin typeface="メイリオ" panose="020B0604030504040204" pitchFamily="50" charset="-128"/>
                <a:ea typeface="メイリオ" panose="020B0604030504040204" pitchFamily="50" charset="-128"/>
              </a:rPr>
              <a:t>2003</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
        <p:nvSpPr>
          <p:cNvPr id="42" name="テキスト ボックス 41"/>
          <p:cNvSpPr txBox="1"/>
          <p:nvPr/>
        </p:nvSpPr>
        <p:spPr>
          <a:xfrm>
            <a:off x="1263663" y="2829088"/>
            <a:ext cx="1107996" cy="276999"/>
          </a:xfrm>
          <a:prstGeom prst="rect">
            <a:avLst/>
          </a:prstGeom>
          <a:solidFill>
            <a:schemeClr val="bg1"/>
          </a:solidFill>
        </p:spPr>
        <p:txBody>
          <a:bodyPr wrap="none" rtlCol="0">
            <a:spAutoFit/>
          </a:bodyPr>
          <a:lstStyle/>
          <a:p>
            <a:r>
              <a:rPr kumimoji="1" lang="ja-JP" altLang="en-US" sz="1200" b="1" dirty="0" smtClean="0">
                <a:solidFill>
                  <a:srgbClr val="0070C0"/>
                </a:solidFill>
                <a:latin typeface="メイリオ" panose="020B0604030504040204" pitchFamily="50" charset="-128"/>
                <a:ea typeface="メイリオ" panose="020B0604030504040204" pitchFamily="50" charset="-128"/>
              </a:rPr>
              <a:t>ケノーランド</a:t>
            </a:r>
            <a:endParaRPr kumimoji="1" lang="ja-JP" altLang="en-US" sz="1200" b="1" dirty="0">
              <a:solidFill>
                <a:srgbClr val="0070C0"/>
              </a:solidFill>
              <a:latin typeface="メイリオ" panose="020B0604030504040204" pitchFamily="50" charset="-128"/>
              <a:ea typeface="メイリオ" panose="020B0604030504040204" pitchFamily="50" charset="-128"/>
            </a:endParaRPr>
          </a:p>
        </p:txBody>
      </p:sp>
      <p:sp>
        <p:nvSpPr>
          <p:cNvPr id="43" name="テキスト ボックス 42"/>
          <p:cNvSpPr txBox="1"/>
          <p:nvPr/>
        </p:nvSpPr>
        <p:spPr>
          <a:xfrm>
            <a:off x="6345663" y="2641509"/>
            <a:ext cx="1261884" cy="461665"/>
          </a:xfrm>
          <a:prstGeom prst="rect">
            <a:avLst/>
          </a:prstGeom>
          <a:solidFill>
            <a:schemeClr val="bg1"/>
          </a:solidFill>
        </p:spPr>
        <p:txBody>
          <a:bodyPr wrap="none" rtlCol="0">
            <a:spAutoFit/>
          </a:bodyPr>
          <a:lstStyle/>
          <a:p>
            <a:r>
              <a:rPr kumimoji="1" lang="ja-JP" altLang="en-US" sz="1200" b="1" dirty="0" smtClean="0">
                <a:solidFill>
                  <a:srgbClr val="0070C0"/>
                </a:solidFill>
                <a:latin typeface="メイリオ" panose="020B0604030504040204" pitchFamily="50" charset="-128"/>
                <a:ea typeface="メイリオ" panose="020B0604030504040204" pitchFamily="50" charset="-128"/>
              </a:rPr>
              <a:t>ハドソンランド</a:t>
            </a:r>
            <a:endParaRPr kumimoji="1" lang="en-US" altLang="ja-JP" sz="1200" b="1" dirty="0" smtClean="0">
              <a:solidFill>
                <a:srgbClr val="0070C0"/>
              </a:solidFill>
              <a:latin typeface="メイリオ" panose="020B0604030504040204" pitchFamily="50" charset="-128"/>
              <a:ea typeface="メイリオ" panose="020B0604030504040204" pitchFamily="50" charset="-128"/>
            </a:endParaRPr>
          </a:p>
          <a:p>
            <a:r>
              <a:rPr kumimoji="1" lang="ja-JP" altLang="en-US" sz="1200" b="1" dirty="0" smtClean="0">
                <a:solidFill>
                  <a:srgbClr val="0070C0"/>
                </a:solidFill>
                <a:latin typeface="メイリオ" panose="020B0604030504040204" pitchFamily="50" charset="-128"/>
                <a:ea typeface="メイリオ" panose="020B0604030504040204" pitchFamily="50" charset="-128"/>
              </a:rPr>
              <a:t>（コロンビア）</a:t>
            </a:r>
            <a:endParaRPr kumimoji="1" lang="ja-JP" altLang="en-US" sz="1200" b="1" dirty="0">
              <a:solidFill>
                <a:srgbClr val="0070C0"/>
              </a:solidFill>
              <a:latin typeface="メイリオ" panose="020B0604030504040204" pitchFamily="50" charset="-128"/>
              <a:ea typeface="メイリオ" panose="020B0604030504040204" pitchFamily="50" charset="-128"/>
            </a:endParaRPr>
          </a:p>
        </p:txBody>
      </p:sp>
      <p:sp>
        <p:nvSpPr>
          <p:cNvPr id="44" name="テキスト ボックス 43"/>
          <p:cNvSpPr txBox="1"/>
          <p:nvPr/>
        </p:nvSpPr>
        <p:spPr>
          <a:xfrm>
            <a:off x="1316058" y="4360521"/>
            <a:ext cx="1261884" cy="461665"/>
          </a:xfrm>
          <a:prstGeom prst="rect">
            <a:avLst/>
          </a:prstGeom>
          <a:solidFill>
            <a:schemeClr val="bg1"/>
          </a:solidFill>
        </p:spPr>
        <p:txBody>
          <a:bodyPr wrap="none" rtlCol="0">
            <a:spAutoFit/>
          </a:bodyPr>
          <a:lstStyle/>
          <a:p>
            <a:r>
              <a:rPr kumimoji="1" lang="ja-JP" altLang="en-US" sz="1200" b="1" dirty="0" smtClean="0">
                <a:solidFill>
                  <a:srgbClr val="0070C0"/>
                </a:solidFill>
                <a:latin typeface="メイリオ" panose="020B0604030504040204" pitchFamily="50" charset="-128"/>
                <a:ea typeface="メイリオ" panose="020B0604030504040204" pitchFamily="50" charset="-128"/>
              </a:rPr>
              <a:t>ハドソンランド</a:t>
            </a:r>
            <a:endParaRPr kumimoji="1" lang="en-US" altLang="ja-JP" sz="1200" b="1" dirty="0" smtClean="0">
              <a:solidFill>
                <a:srgbClr val="0070C0"/>
              </a:solidFill>
              <a:latin typeface="メイリオ" panose="020B0604030504040204" pitchFamily="50" charset="-128"/>
              <a:ea typeface="メイリオ" panose="020B0604030504040204" pitchFamily="50" charset="-128"/>
            </a:endParaRPr>
          </a:p>
          <a:p>
            <a:r>
              <a:rPr kumimoji="1" lang="ja-JP" altLang="en-US" sz="1200" b="1" dirty="0" smtClean="0">
                <a:solidFill>
                  <a:srgbClr val="0070C0"/>
                </a:solidFill>
                <a:latin typeface="メイリオ" panose="020B0604030504040204" pitchFamily="50" charset="-128"/>
                <a:ea typeface="メイリオ" panose="020B0604030504040204" pitchFamily="50" charset="-128"/>
              </a:rPr>
              <a:t>（コロンビア）</a:t>
            </a:r>
            <a:endParaRPr kumimoji="1" lang="ja-JP" altLang="en-US" sz="1200" b="1" dirty="0">
              <a:solidFill>
                <a:srgbClr val="0070C0"/>
              </a:solidFill>
              <a:latin typeface="メイリオ" panose="020B0604030504040204" pitchFamily="50" charset="-128"/>
              <a:ea typeface="メイリオ" panose="020B0604030504040204" pitchFamily="50" charset="-128"/>
            </a:endParaRPr>
          </a:p>
        </p:txBody>
      </p:sp>
      <p:sp>
        <p:nvSpPr>
          <p:cNvPr id="45" name="テキスト ボックス 44"/>
          <p:cNvSpPr txBox="1"/>
          <p:nvPr/>
        </p:nvSpPr>
        <p:spPr>
          <a:xfrm>
            <a:off x="4888339" y="6310101"/>
            <a:ext cx="954107" cy="276999"/>
          </a:xfrm>
          <a:prstGeom prst="rect">
            <a:avLst/>
          </a:prstGeom>
          <a:solidFill>
            <a:schemeClr val="bg1"/>
          </a:solidFill>
        </p:spPr>
        <p:txBody>
          <a:bodyPr wrap="none" rtlCol="0">
            <a:spAutoFit/>
          </a:bodyPr>
          <a:lstStyle/>
          <a:p>
            <a:r>
              <a:rPr kumimoji="1" lang="ja-JP" altLang="en-US" sz="1200" b="1" dirty="0" smtClean="0">
                <a:solidFill>
                  <a:srgbClr val="0070C0"/>
                </a:solidFill>
                <a:latin typeface="メイリオ" panose="020B0604030504040204" pitchFamily="50" charset="-128"/>
                <a:ea typeface="メイリオ" panose="020B0604030504040204" pitchFamily="50" charset="-128"/>
              </a:rPr>
              <a:t>ロディニア</a:t>
            </a:r>
            <a:endParaRPr kumimoji="1" lang="ja-JP" altLang="en-US" sz="1200" b="1" dirty="0">
              <a:solidFill>
                <a:srgbClr val="0070C0"/>
              </a:solidFill>
              <a:latin typeface="メイリオ" panose="020B0604030504040204" pitchFamily="50" charset="-128"/>
              <a:ea typeface="メイリオ" panose="020B0604030504040204" pitchFamily="50" charset="-128"/>
            </a:endParaRPr>
          </a:p>
        </p:txBody>
      </p:sp>
      <p:cxnSp>
        <p:nvCxnSpPr>
          <p:cNvPr id="46" name="直線矢印コネクタ 45"/>
          <p:cNvCxnSpPr/>
          <p:nvPr/>
        </p:nvCxnSpPr>
        <p:spPr>
          <a:xfrm>
            <a:off x="304800" y="6648910"/>
            <a:ext cx="4287422" cy="47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V="1">
            <a:off x="4603118" y="6648910"/>
            <a:ext cx="3312157" cy="11182"/>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6130454" y="5023750"/>
            <a:ext cx="679994" cy="246221"/>
          </a:xfrm>
          <a:prstGeom prst="rect">
            <a:avLst/>
          </a:prstGeom>
          <a:solidFill>
            <a:schemeClr val="bg1"/>
          </a:solidFill>
        </p:spPr>
        <p:txBody>
          <a:bodyPr wrap="none" rtlCol="0">
            <a:spAutoFit/>
          </a:bodyPr>
          <a:lstStyle/>
          <a:p>
            <a:r>
              <a:rPr lang="en-US" altLang="ja-JP" sz="1000" dirty="0">
                <a:latin typeface="メイリオ" panose="020B0604030504040204" pitchFamily="50" charset="-128"/>
                <a:ea typeface="メイリオ" panose="020B0604030504040204" pitchFamily="50" charset="-128"/>
              </a:rPr>
              <a:t>0</a:t>
            </a:r>
            <a:r>
              <a:rPr kumimoji="1" lang="en-US" altLang="ja-JP" sz="1000" dirty="0" smtClean="0">
                <a:latin typeface="メイリオ" panose="020B0604030504040204" pitchFamily="50" charset="-128"/>
                <a:ea typeface="メイリオ" panose="020B0604030504040204" pitchFamily="50" charset="-128"/>
              </a:rPr>
              <a:t>.00 Ga</a:t>
            </a:r>
            <a:endParaRPr kumimoji="1" lang="ja-JP" altLang="en-US"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017558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4-7</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原生代のネーナ超大陸とヌーナ超大陸</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06519" y="1825625"/>
            <a:ext cx="3330961" cy="4351338"/>
          </a:xfrm>
        </p:spPr>
      </p:pic>
      <p:sp>
        <p:nvSpPr>
          <p:cNvPr id="5" name="テキスト ボックス 4"/>
          <p:cNvSpPr txBox="1"/>
          <p:nvPr/>
        </p:nvSpPr>
        <p:spPr>
          <a:xfrm>
            <a:off x="3895706" y="6344296"/>
            <a:ext cx="1352614"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Meert (</a:t>
            </a:r>
            <a:r>
              <a:rPr lang="en-US" altLang="ja-JP" sz="1400" dirty="0" smtClean="0">
                <a:latin typeface="メイリオ" panose="020B0604030504040204" pitchFamily="50" charset="-128"/>
                <a:ea typeface="メイリオ" panose="020B0604030504040204" pitchFamily="50" charset="-128"/>
              </a:rPr>
              <a:t>2012</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6115050" y="3181739"/>
            <a:ext cx="1454052" cy="307777"/>
          </a:xfrm>
          <a:prstGeom prst="rect">
            <a:avLst/>
          </a:prstGeom>
          <a:noFill/>
        </p:spPr>
        <p:txBody>
          <a:bodyPr wrap="none" rtlCol="0">
            <a:spAutoFit/>
          </a:bodyPr>
          <a:lstStyle/>
          <a:p>
            <a:r>
              <a:rPr kumimoji="1" lang="en-US" altLang="ja-JP" sz="1400" dirty="0" smtClean="0">
                <a:latin typeface="メイリオ" panose="020B0604030504040204" pitchFamily="50" charset="-128"/>
                <a:ea typeface="メイリオ" panose="020B0604030504040204" pitchFamily="50" charset="-128"/>
              </a:rPr>
              <a:t>Rogers (1996)</a:t>
            </a:r>
            <a:endParaRPr kumimoji="1" lang="ja-JP" altLang="en-US" sz="1400" dirty="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6115050" y="5237584"/>
            <a:ext cx="1601336" cy="307777"/>
          </a:xfrm>
          <a:prstGeom prst="rect">
            <a:avLst/>
          </a:prstGeom>
          <a:noFill/>
        </p:spPr>
        <p:txBody>
          <a:bodyPr wrap="none" rtlCol="0">
            <a:spAutoFit/>
          </a:bodyPr>
          <a:lstStyle/>
          <a:p>
            <a:r>
              <a:rPr kumimoji="1" lang="en-US" altLang="ja-JP" sz="1400" dirty="0" smtClean="0">
                <a:latin typeface="メイリオ" panose="020B0604030504040204" pitchFamily="50" charset="-128"/>
                <a:ea typeface="メイリオ" panose="020B0604030504040204" pitchFamily="50" charset="-128"/>
              </a:rPr>
              <a:t>Hoffman (1997)</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961922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4-S1-2</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原生代のコロンビア超大陸</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5701" y="1987420"/>
            <a:ext cx="6849963" cy="4037986"/>
          </a:xfrm>
        </p:spPr>
      </p:pic>
      <p:sp>
        <p:nvSpPr>
          <p:cNvPr id="5" name="テキスト ボックス 4"/>
          <p:cNvSpPr txBox="1"/>
          <p:nvPr/>
        </p:nvSpPr>
        <p:spPr>
          <a:xfrm>
            <a:off x="3895708" y="6344296"/>
            <a:ext cx="1352614"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Meert (</a:t>
            </a:r>
            <a:r>
              <a:rPr lang="en-US" altLang="ja-JP" sz="1400" dirty="0" smtClean="0">
                <a:latin typeface="メイリオ" panose="020B0604030504040204" pitchFamily="50" charset="-128"/>
                <a:ea typeface="メイリオ" panose="020B0604030504040204" pitchFamily="50" charset="-128"/>
              </a:rPr>
              <a:t>2012)</a:t>
            </a:r>
            <a:endParaRPr kumimoji="1" lang="ja-JP" altLang="en-US" sz="1400" dirty="0">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3375961" y="2603241"/>
            <a:ext cx="2409442" cy="307777"/>
          </a:xfrm>
          <a:prstGeom prst="rect">
            <a:avLst/>
          </a:prstGeom>
          <a:noFill/>
        </p:spPr>
        <p:txBody>
          <a:bodyPr wrap="none" rtlCol="0">
            <a:spAutoFit/>
          </a:bodyPr>
          <a:lstStyle/>
          <a:p>
            <a:r>
              <a:rPr kumimoji="1" lang="en-US" altLang="ja-JP" sz="1400" dirty="0" smtClean="0">
                <a:latin typeface="メイリオ" panose="020B0604030504040204" pitchFamily="50" charset="-128"/>
                <a:ea typeface="メイリオ" panose="020B0604030504040204" pitchFamily="50" charset="-128"/>
              </a:rPr>
              <a:t>Rogers &amp; Santosh (2002)</a:t>
            </a:r>
            <a:endParaRPr kumimoji="1" lang="ja-JP" altLang="en-US" sz="1400" dirty="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6094279" y="5237584"/>
            <a:ext cx="1795684" cy="307777"/>
          </a:xfrm>
          <a:prstGeom prst="rect">
            <a:avLst/>
          </a:prstGeom>
          <a:noFill/>
        </p:spPr>
        <p:txBody>
          <a:bodyPr wrap="none" rtlCol="0">
            <a:spAutoFit/>
          </a:bodyPr>
          <a:lstStyle/>
          <a:p>
            <a:r>
              <a:rPr kumimoji="1" lang="en-US" altLang="ja-JP" sz="1400" dirty="0" smtClean="0">
                <a:latin typeface="メイリオ" panose="020B0604030504040204" pitchFamily="50" charset="-128"/>
                <a:ea typeface="メイリオ" panose="020B0604030504040204" pitchFamily="50" charset="-128"/>
              </a:rPr>
              <a:t>Zhao et al. (2004)</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569049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2800" dirty="0">
                <a:latin typeface="HGP創英角ｺﾞｼｯｸUB" panose="020B0900000000000000" pitchFamily="50" charset="-128"/>
                <a:ea typeface="HGP創英角ｺﾞｼｯｸUB" panose="020B0900000000000000" pitchFamily="50" charset="-128"/>
              </a:rPr>
              <a:t>図</a:t>
            </a:r>
            <a:r>
              <a:rPr lang="en-US" altLang="ja-JP" sz="2800" dirty="0" smtClean="0">
                <a:latin typeface="HGP創英角ｺﾞｼｯｸUB" panose="020B0900000000000000" pitchFamily="50" charset="-128"/>
                <a:ea typeface="HGP創英角ｺﾞｼｯｸUB" panose="020B0900000000000000" pitchFamily="50" charset="-128"/>
              </a:rPr>
              <a:t>4-S2-2</a:t>
            </a:r>
            <a:r>
              <a:rPr lang="en-US" altLang="ja-JP" sz="2800" dirty="0">
                <a:latin typeface="HGP創英角ｺﾞｼｯｸUB" panose="020B0900000000000000" pitchFamily="50" charset="-128"/>
                <a:ea typeface="HGP創英角ｺﾞｼｯｸUB" panose="020B0900000000000000" pitchFamily="50" charset="-128"/>
              </a:rPr>
              <a:t/>
            </a:r>
            <a:br>
              <a:rPr lang="en-US" altLang="ja-JP" sz="2800" dirty="0">
                <a:latin typeface="HGP創英角ｺﾞｼｯｸUB" panose="020B0900000000000000" pitchFamily="50" charset="-128"/>
                <a:ea typeface="HGP創英角ｺﾞｼｯｸUB" panose="020B0900000000000000" pitchFamily="50" charset="-128"/>
              </a:rPr>
            </a:br>
            <a:r>
              <a:rPr lang="ja-JP" altLang="en-US" sz="2800" dirty="0">
                <a:latin typeface="HGP創英角ｺﾞｼｯｸUB" panose="020B0900000000000000" pitchFamily="50" charset="-128"/>
                <a:ea typeface="HGP創英角ｺﾞｼｯｸUB" panose="020B0900000000000000" pitchFamily="50" charset="-128"/>
              </a:rPr>
              <a:t>原生代のコロンビア超大陸</a:t>
            </a:r>
            <a:endParaRPr kumimoji="1" lang="ja-JP" altLang="en-US" sz="2800"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06285" y="2288085"/>
            <a:ext cx="6523484" cy="3422249"/>
          </a:xfrm>
        </p:spPr>
      </p:pic>
      <p:sp>
        <p:nvSpPr>
          <p:cNvPr id="5" name="テキスト ボックス 4"/>
          <p:cNvSpPr txBox="1"/>
          <p:nvPr/>
        </p:nvSpPr>
        <p:spPr>
          <a:xfrm>
            <a:off x="2503826" y="6344296"/>
            <a:ext cx="4136389"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Meert (</a:t>
            </a:r>
            <a:r>
              <a:rPr lang="en-US" altLang="ja-JP" sz="1400" dirty="0" smtClean="0">
                <a:latin typeface="メイリオ" panose="020B0604030504040204" pitchFamily="50" charset="-128"/>
                <a:ea typeface="メイリオ" panose="020B0604030504040204" pitchFamily="50" charset="-128"/>
              </a:rPr>
              <a:t>2012)</a:t>
            </a:r>
            <a:r>
              <a:rPr lang="ja-JP" altLang="en-US" sz="1400" dirty="0" err="1" smtClean="0">
                <a:latin typeface="メイリオ" panose="020B0604030504040204" pitchFamily="50" charset="-128"/>
                <a:ea typeface="メイリオ" panose="020B0604030504040204" pitchFamily="50" charset="-128"/>
              </a:rPr>
              <a:t>，</a:t>
            </a:r>
            <a:r>
              <a:rPr lang="en-US" altLang="ja-JP" sz="1400" dirty="0" smtClean="0">
                <a:latin typeface="メイリオ" panose="020B0604030504040204" pitchFamily="50" charset="-128"/>
                <a:ea typeface="メイリオ" panose="020B0604030504040204" pitchFamily="50" charset="-128"/>
              </a:rPr>
              <a:t>Meert (2002)</a:t>
            </a:r>
            <a:r>
              <a:rPr lang="ja-JP" altLang="en-US" sz="1400" dirty="0" smtClean="0">
                <a:latin typeface="メイリオ" panose="020B0604030504040204" pitchFamily="50" charset="-128"/>
                <a:ea typeface="メイリオ" panose="020B0604030504040204" pitchFamily="50" charset="-128"/>
              </a:rPr>
              <a:t>の復元図に基づく</a:t>
            </a:r>
            <a:endParaRPr kumimoji="1" lang="ja-JP" altLang="en-US" sz="1400" dirty="0">
              <a:latin typeface="メイリオ" panose="020B0604030504040204" pitchFamily="50" charset="-128"/>
              <a:ea typeface="メイリオ" panose="020B0604030504040204" pitchFamily="50" charset="-128"/>
            </a:endParaRPr>
          </a:p>
        </p:txBody>
      </p:sp>
      <p:sp>
        <p:nvSpPr>
          <p:cNvPr id="6" name="正方形/長方形 5"/>
          <p:cNvSpPr/>
          <p:nvPr/>
        </p:nvSpPr>
        <p:spPr>
          <a:xfrm>
            <a:off x="1268968" y="2241430"/>
            <a:ext cx="270588" cy="455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263407" y="4259949"/>
            <a:ext cx="1898045" cy="455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710615" y="3522835"/>
            <a:ext cx="552792" cy="386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371552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lang="en-US" altLang="ja-JP" sz="2800" dirty="0" smtClean="0">
                <a:latin typeface="HGS創英角ｺﾞｼｯｸUB" panose="020B0900000000000000" pitchFamily="50" charset="-128"/>
                <a:ea typeface="HGS創英角ｺﾞｼｯｸUB" panose="020B0900000000000000" pitchFamily="50" charset="-128"/>
              </a:rPr>
              <a:t>4-S3-1</a:t>
            </a:r>
            <a:r>
              <a:rPr kumimoji="1" lang="en-US" altLang="ja-JP" sz="2800" dirty="0" smtClean="0">
                <a:latin typeface="HGS創英角ｺﾞｼｯｸUB" panose="020B0900000000000000" pitchFamily="50" charset="-128"/>
                <a:ea typeface="HGS創英角ｺﾞｼｯｸUB" panose="020B0900000000000000" pitchFamily="50" charset="-128"/>
              </a:rPr>
              <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ロディニア超大陸の形成と分裂</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6619" y="1714500"/>
            <a:ext cx="2958292" cy="4460401"/>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7548" y="1723831"/>
            <a:ext cx="2925872" cy="4457700"/>
          </a:xfrm>
          <a:prstGeom prst="rect">
            <a:avLst/>
          </a:prstGeom>
        </p:spPr>
      </p:pic>
      <p:sp>
        <p:nvSpPr>
          <p:cNvPr id="6" name="テキスト ボックス 5"/>
          <p:cNvSpPr txBox="1"/>
          <p:nvPr/>
        </p:nvSpPr>
        <p:spPr>
          <a:xfrm>
            <a:off x="3821649" y="6344296"/>
            <a:ext cx="1500732"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Li et al. (</a:t>
            </a:r>
            <a:r>
              <a:rPr lang="en-US" altLang="ja-JP" sz="1400" dirty="0" smtClean="0">
                <a:latin typeface="メイリオ" panose="020B0604030504040204" pitchFamily="50" charset="-128"/>
                <a:ea typeface="メイリオ" panose="020B0604030504040204" pitchFamily="50" charset="-128"/>
              </a:rPr>
              <a:t>2008)</a:t>
            </a:r>
            <a:endParaRPr kumimoji="1" lang="ja-JP" altLang="en-US" sz="1400" dirty="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1029331" y="1621498"/>
            <a:ext cx="947695" cy="307777"/>
          </a:xfrm>
          <a:prstGeom prst="rect">
            <a:avLst/>
          </a:prstGeom>
          <a:solidFill>
            <a:schemeClr val="bg1"/>
          </a:solidFill>
        </p:spPr>
        <p:txBody>
          <a:bodyPr wrap="none" rtlCol="0">
            <a:spAutoFit/>
          </a:bodyPr>
          <a:lstStyle/>
          <a:p>
            <a:r>
              <a:rPr kumimoji="1" lang="en-US" altLang="ja-JP" sz="1400" dirty="0" smtClean="0">
                <a:latin typeface="メイリオ" panose="020B0604030504040204" pitchFamily="50" charset="-128"/>
                <a:ea typeface="メイリオ" panose="020B0604030504040204" pitchFamily="50" charset="-128"/>
              </a:rPr>
              <a:t>11</a:t>
            </a:r>
            <a:r>
              <a:rPr kumimoji="1" lang="ja-JP" altLang="en-US" sz="1400" dirty="0" smtClean="0">
                <a:latin typeface="メイリオ" panose="020B0604030504040204" pitchFamily="50" charset="-128"/>
                <a:ea typeface="メイリオ" panose="020B0604030504040204" pitchFamily="50" charset="-128"/>
              </a:rPr>
              <a:t>億年前</a:t>
            </a:r>
            <a:endParaRPr kumimoji="1" lang="en-US" altLang="ja-JP" sz="1400" dirty="0" smtClean="0">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400954" y="3068847"/>
            <a:ext cx="1576072" cy="307777"/>
          </a:xfrm>
          <a:prstGeom prst="rect">
            <a:avLst/>
          </a:prstGeom>
          <a:solidFill>
            <a:schemeClr val="bg1"/>
          </a:solidFill>
        </p:spPr>
        <p:txBody>
          <a:bodyPr wrap="none" rtlCol="0">
            <a:spAutoFit/>
          </a:bodyPr>
          <a:lstStyle/>
          <a:p>
            <a:r>
              <a:rPr kumimoji="1" lang="en-US" altLang="ja-JP" sz="1400" dirty="0" smtClean="0">
                <a:latin typeface="メイリオ" panose="020B0604030504040204" pitchFamily="50" charset="-128"/>
                <a:ea typeface="メイリオ" panose="020B0604030504040204" pitchFamily="50" charset="-128"/>
              </a:rPr>
              <a:t>10</a:t>
            </a:r>
            <a:r>
              <a:rPr kumimoji="1" lang="ja-JP" altLang="en-US" sz="1400" dirty="0" smtClean="0">
                <a:latin typeface="メイリオ" panose="020B0604030504040204" pitchFamily="50" charset="-128"/>
                <a:ea typeface="メイリオ" panose="020B0604030504040204" pitchFamily="50" charset="-128"/>
              </a:rPr>
              <a:t>億</a:t>
            </a:r>
            <a:r>
              <a:rPr kumimoji="1" lang="en-US" altLang="ja-JP" sz="1400" dirty="0" smtClean="0">
                <a:latin typeface="メイリオ" panose="020B0604030504040204" pitchFamily="50" charset="-128"/>
                <a:ea typeface="メイリオ" panose="020B0604030504040204" pitchFamily="50" charset="-128"/>
              </a:rPr>
              <a:t>5000</a:t>
            </a:r>
            <a:r>
              <a:rPr kumimoji="1" lang="ja-JP" altLang="en-US" sz="1400" dirty="0" smtClean="0">
                <a:latin typeface="メイリオ" panose="020B0604030504040204" pitchFamily="50" charset="-128"/>
                <a:ea typeface="メイリオ" panose="020B0604030504040204" pitchFamily="50" charset="-128"/>
              </a:rPr>
              <a:t>万年前</a:t>
            </a:r>
            <a:endParaRPr kumimoji="1" lang="en-US" altLang="ja-JP" sz="1400" dirty="0" smtClean="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982771" y="4621874"/>
            <a:ext cx="947695" cy="307777"/>
          </a:xfrm>
          <a:prstGeom prst="rect">
            <a:avLst/>
          </a:prstGeom>
          <a:solidFill>
            <a:schemeClr val="bg1"/>
          </a:solidFill>
        </p:spPr>
        <p:txBody>
          <a:bodyPr wrap="none" rtlCol="0">
            <a:spAutoFit/>
          </a:bodyPr>
          <a:lstStyle/>
          <a:p>
            <a:r>
              <a:rPr kumimoji="1" lang="en-US" altLang="ja-JP" sz="1400" dirty="0" smtClean="0">
                <a:latin typeface="メイリオ" panose="020B0604030504040204" pitchFamily="50" charset="-128"/>
                <a:ea typeface="メイリオ" panose="020B0604030504040204" pitchFamily="50" charset="-128"/>
              </a:rPr>
              <a:t>10</a:t>
            </a:r>
            <a:r>
              <a:rPr kumimoji="1" lang="ja-JP" altLang="en-US" sz="1400" dirty="0" smtClean="0">
                <a:latin typeface="メイリオ" panose="020B0604030504040204" pitchFamily="50" charset="-128"/>
                <a:ea typeface="メイリオ" panose="020B0604030504040204" pitchFamily="50" charset="-128"/>
              </a:rPr>
              <a:t>億年前</a:t>
            </a:r>
            <a:endParaRPr kumimoji="1" lang="en-US" altLang="ja-JP" sz="1400" dirty="0" smtClean="0">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4827139" y="1621497"/>
            <a:ext cx="835485" cy="307777"/>
          </a:xfrm>
          <a:prstGeom prst="rect">
            <a:avLst/>
          </a:prstGeom>
          <a:solidFill>
            <a:schemeClr val="bg1"/>
          </a:solidFill>
        </p:spPr>
        <p:txBody>
          <a:bodyPr wrap="none" rtlCol="0">
            <a:spAutoFit/>
          </a:bodyPr>
          <a:lstStyle/>
          <a:p>
            <a:r>
              <a:rPr lang="en-US" altLang="ja-JP" sz="1400" dirty="0">
                <a:latin typeface="メイリオ" panose="020B0604030504040204" pitchFamily="50" charset="-128"/>
                <a:ea typeface="メイリオ" panose="020B0604030504040204" pitchFamily="50" charset="-128"/>
              </a:rPr>
              <a:t>9</a:t>
            </a:r>
            <a:r>
              <a:rPr kumimoji="1" lang="ja-JP" altLang="en-US" sz="1400" dirty="0" smtClean="0">
                <a:latin typeface="メイリオ" panose="020B0604030504040204" pitchFamily="50" charset="-128"/>
                <a:ea typeface="メイリオ" panose="020B0604030504040204" pitchFamily="50" charset="-128"/>
              </a:rPr>
              <a:t>億年前</a:t>
            </a:r>
            <a:endParaRPr kumimoji="1" lang="en-US" altLang="ja-JP" sz="1400" dirty="0" smtClean="0">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4393919" y="3066915"/>
            <a:ext cx="1284326" cy="307777"/>
          </a:xfrm>
          <a:prstGeom prst="rect">
            <a:avLst/>
          </a:prstGeom>
          <a:solidFill>
            <a:schemeClr val="bg1"/>
          </a:solidFill>
        </p:spPr>
        <p:txBody>
          <a:bodyPr wrap="none" rtlCol="0">
            <a:spAutoFit/>
          </a:bodyPr>
          <a:lstStyle/>
          <a:p>
            <a:r>
              <a:rPr lang="en-US" altLang="ja-JP" sz="1400" dirty="0" smtClean="0">
                <a:latin typeface="メイリオ" panose="020B0604030504040204" pitchFamily="50" charset="-128"/>
                <a:ea typeface="メイリオ" panose="020B0604030504040204" pitchFamily="50" charset="-128"/>
              </a:rPr>
              <a:t>8</a:t>
            </a:r>
            <a:r>
              <a:rPr kumimoji="1" lang="ja-JP" altLang="en-US" sz="1400" dirty="0" smtClean="0">
                <a:latin typeface="メイリオ" panose="020B0604030504040204" pitchFamily="50" charset="-128"/>
                <a:ea typeface="メイリオ" panose="020B0604030504040204" pitchFamily="50" charset="-128"/>
              </a:rPr>
              <a:t>億</a:t>
            </a:r>
            <a:r>
              <a:rPr kumimoji="1" lang="en-US" altLang="ja-JP" sz="1400" dirty="0" smtClean="0">
                <a:latin typeface="メイリオ" panose="020B0604030504040204" pitchFamily="50" charset="-128"/>
                <a:ea typeface="メイリオ" panose="020B0604030504040204" pitchFamily="50" charset="-128"/>
              </a:rPr>
              <a:t>2500</a:t>
            </a:r>
            <a:r>
              <a:rPr kumimoji="1" lang="ja-JP" altLang="en-US" sz="1400" dirty="0" smtClean="0">
                <a:latin typeface="メイリオ" panose="020B0604030504040204" pitchFamily="50" charset="-128"/>
                <a:ea typeface="メイリオ" panose="020B0604030504040204" pitchFamily="50" charset="-128"/>
              </a:rPr>
              <a:t>年前</a:t>
            </a:r>
            <a:endParaRPr kumimoji="1" lang="en-US" altLang="ja-JP" sz="1400" dirty="0" smtClean="0">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4356727" y="4600893"/>
            <a:ext cx="1284326" cy="307777"/>
          </a:xfrm>
          <a:prstGeom prst="rect">
            <a:avLst/>
          </a:prstGeom>
          <a:solidFill>
            <a:schemeClr val="bg1"/>
          </a:solidFill>
        </p:spPr>
        <p:txBody>
          <a:bodyPr wrap="none" rtlCol="0">
            <a:spAutoFit/>
          </a:bodyPr>
          <a:lstStyle/>
          <a:p>
            <a:r>
              <a:rPr lang="en-US" altLang="ja-JP" sz="1400" dirty="0" smtClean="0">
                <a:latin typeface="メイリオ" panose="020B0604030504040204" pitchFamily="50" charset="-128"/>
                <a:ea typeface="メイリオ" panose="020B0604030504040204" pitchFamily="50" charset="-128"/>
              </a:rPr>
              <a:t>7</a:t>
            </a:r>
            <a:r>
              <a:rPr kumimoji="1" lang="ja-JP" altLang="en-US" sz="1400" dirty="0" smtClean="0">
                <a:latin typeface="メイリオ" panose="020B0604030504040204" pitchFamily="50" charset="-128"/>
                <a:ea typeface="メイリオ" panose="020B0604030504040204" pitchFamily="50" charset="-128"/>
              </a:rPr>
              <a:t>億</a:t>
            </a:r>
            <a:r>
              <a:rPr lang="en-US" altLang="ja-JP" sz="1400" dirty="0" smtClean="0">
                <a:latin typeface="メイリオ" panose="020B0604030504040204" pitchFamily="50" charset="-128"/>
                <a:ea typeface="メイリオ" panose="020B0604030504040204" pitchFamily="50" charset="-128"/>
              </a:rPr>
              <a:t>80</a:t>
            </a:r>
            <a:r>
              <a:rPr kumimoji="1" lang="en-US" altLang="ja-JP" sz="1400" dirty="0" smtClean="0">
                <a:latin typeface="メイリオ" panose="020B0604030504040204" pitchFamily="50" charset="-128"/>
                <a:ea typeface="メイリオ" panose="020B0604030504040204" pitchFamily="50" charset="-128"/>
              </a:rPr>
              <a:t>00</a:t>
            </a:r>
            <a:r>
              <a:rPr kumimoji="1" lang="ja-JP" altLang="en-US" sz="1400" dirty="0" smtClean="0">
                <a:latin typeface="メイリオ" panose="020B0604030504040204" pitchFamily="50" charset="-128"/>
                <a:ea typeface="メイリオ" panose="020B0604030504040204" pitchFamily="50" charset="-128"/>
              </a:rPr>
              <a:t>年前</a:t>
            </a:r>
            <a:endParaRPr kumimoji="1" lang="en-US" altLang="ja-JP" sz="1400" dirty="0" smtClean="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869404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4881" y="1734532"/>
            <a:ext cx="2947485" cy="4454999"/>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4526" y="1725201"/>
            <a:ext cx="2942082" cy="4463103"/>
          </a:xfrm>
          <a:prstGeom prst="rect">
            <a:avLst/>
          </a:prstGeom>
        </p:spPr>
      </p:pic>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lang="en-US" altLang="ja-JP" sz="2800" dirty="0" smtClean="0">
                <a:latin typeface="HGS創英角ｺﾞｼｯｸUB" panose="020B0900000000000000" pitchFamily="50" charset="-128"/>
                <a:ea typeface="HGS創英角ｺﾞｼｯｸUB" panose="020B0900000000000000" pitchFamily="50" charset="-128"/>
              </a:rPr>
              <a:t>4-S3-2</a:t>
            </a:r>
            <a:r>
              <a:rPr kumimoji="1" lang="en-US" altLang="ja-JP" sz="2800" dirty="0" smtClean="0">
                <a:latin typeface="HGS創英角ｺﾞｼｯｸUB" panose="020B0900000000000000" pitchFamily="50" charset="-128"/>
                <a:ea typeface="HGS創英角ｺﾞｼｯｸUB" panose="020B0900000000000000" pitchFamily="50" charset="-128"/>
              </a:rPr>
              <a:t/>
            </a:r>
            <a:br>
              <a:rPr kumimoji="1" lang="en-US" altLang="ja-JP" sz="2800" dirty="0" smtClean="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ロディニア超大陸の形成と分裂</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sp>
        <p:nvSpPr>
          <p:cNvPr id="6" name="テキスト ボックス 5"/>
          <p:cNvSpPr txBox="1"/>
          <p:nvPr/>
        </p:nvSpPr>
        <p:spPr>
          <a:xfrm>
            <a:off x="3821649" y="6344296"/>
            <a:ext cx="1500732"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Li et al. (</a:t>
            </a:r>
            <a:r>
              <a:rPr lang="en-US" altLang="ja-JP" sz="1400" dirty="0" smtClean="0">
                <a:latin typeface="メイリオ" panose="020B0604030504040204" pitchFamily="50" charset="-128"/>
                <a:ea typeface="メイリオ" panose="020B0604030504040204" pitchFamily="50" charset="-128"/>
              </a:rPr>
              <a:t>2008)</a:t>
            </a:r>
            <a:endParaRPr kumimoji="1" lang="ja-JP" altLang="en-US" sz="1400" dirty="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441502" y="1621498"/>
            <a:ext cx="1463862" cy="307777"/>
          </a:xfrm>
          <a:prstGeom prst="rect">
            <a:avLst/>
          </a:prstGeom>
          <a:solidFill>
            <a:schemeClr val="bg1"/>
          </a:solidFill>
        </p:spPr>
        <p:txBody>
          <a:bodyPr wrap="none" rtlCol="0">
            <a:spAutoFit/>
          </a:bodyPr>
          <a:lstStyle/>
          <a:p>
            <a:r>
              <a:rPr lang="en-US" altLang="ja-JP" sz="1400" dirty="0" smtClean="0">
                <a:latin typeface="メイリオ" panose="020B0604030504040204" pitchFamily="50" charset="-128"/>
                <a:ea typeface="メイリオ" panose="020B0604030504040204" pitchFamily="50" charset="-128"/>
              </a:rPr>
              <a:t>7</a:t>
            </a:r>
            <a:r>
              <a:rPr kumimoji="1" lang="ja-JP" altLang="en-US" sz="1400" dirty="0" smtClean="0">
                <a:latin typeface="メイリオ" panose="020B0604030504040204" pitchFamily="50" charset="-128"/>
                <a:ea typeface="メイリオ" panose="020B0604030504040204" pitchFamily="50" charset="-128"/>
              </a:rPr>
              <a:t>億</a:t>
            </a:r>
            <a:r>
              <a:rPr kumimoji="1" lang="en-US" altLang="ja-JP" sz="1400" dirty="0" smtClean="0">
                <a:latin typeface="メイリオ" panose="020B0604030504040204" pitchFamily="50" charset="-128"/>
                <a:ea typeface="メイリオ" panose="020B0604030504040204" pitchFamily="50" charset="-128"/>
              </a:rPr>
              <a:t>5000</a:t>
            </a:r>
            <a:r>
              <a:rPr kumimoji="1" lang="ja-JP" altLang="en-US" sz="1400" dirty="0" smtClean="0">
                <a:latin typeface="メイリオ" panose="020B0604030504040204" pitchFamily="50" charset="-128"/>
                <a:ea typeface="メイリオ" panose="020B0604030504040204" pitchFamily="50" charset="-128"/>
              </a:rPr>
              <a:t>万年前</a:t>
            </a:r>
            <a:endParaRPr kumimoji="1" lang="en-US" altLang="ja-JP" sz="1400" dirty="0" smtClean="0">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428947" y="3068847"/>
            <a:ext cx="1463862" cy="307777"/>
          </a:xfrm>
          <a:prstGeom prst="rect">
            <a:avLst/>
          </a:prstGeom>
          <a:solidFill>
            <a:schemeClr val="bg1"/>
          </a:solidFill>
        </p:spPr>
        <p:txBody>
          <a:bodyPr wrap="none" rtlCol="0">
            <a:spAutoFit/>
          </a:bodyPr>
          <a:lstStyle/>
          <a:p>
            <a:r>
              <a:rPr lang="en-US" altLang="ja-JP" sz="1400" dirty="0" smtClean="0">
                <a:latin typeface="メイリオ" panose="020B0604030504040204" pitchFamily="50" charset="-128"/>
                <a:ea typeface="メイリオ" panose="020B0604030504040204" pitchFamily="50" charset="-128"/>
              </a:rPr>
              <a:t>7</a:t>
            </a:r>
            <a:r>
              <a:rPr kumimoji="1" lang="ja-JP" altLang="en-US" sz="1400" dirty="0" smtClean="0">
                <a:latin typeface="メイリオ" panose="020B0604030504040204" pitchFamily="50" charset="-128"/>
                <a:ea typeface="メイリオ" panose="020B0604030504040204" pitchFamily="50" charset="-128"/>
              </a:rPr>
              <a:t>億</a:t>
            </a:r>
            <a:r>
              <a:rPr lang="en-US" altLang="ja-JP" sz="1400" dirty="0">
                <a:latin typeface="メイリオ" panose="020B0604030504040204" pitchFamily="50" charset="-128"/>
                <a:ea typeface="メイリオ" panose="020B0604030504040204" pitchFamily="50" charset="-128"/>
              </a:rPr>
              <a:t>2</a:t>
            </a:r>
            <a:r>
              <a:rPr kumimoji="1" lang="en-US" altLang="ja-JP" sz="1400" dirty="0" smtClean="0">
                <a:latin typeface="メイリオ" panose="020B0604030504040204" pitchFamily="50" charset="-128"/>
                <a:ea typeface="メイリオ" panose="020B0604030504040204" pitchFamily="50" charset="-128"/>
              </a:rPr>
              <a:t>000</a:t>
            </a:r>
            <a:r>
              <a:rPr kumimoji="1" lang="ja-JP" altLang="en-US" sz="1400" dirty="0" smtClean="0">
                <a:latin typeface="メイリオ" panose="020B0604030504040204" pitchFamily="50" charset="-128"/>
                <a:ea typeface="メイリオ" panose="020B0604030504040204" pitchFamily="50" charset="-128"/>
              </a:rPr>
              <a:t>万年前</a:t>
            </a:r>
            <a:endParaRPr kumimoji="1" lang="en-US" altLang="ja-JP" sz="1400" dirty="0" smtClean="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432266" y="4621874"/>
            <a:ext cx="1463862" cy="307777"/>
          </a:xfrm>
          <a:prstGeom prst="rect">
            <a:avLst/>
          </a:prstGeom>
          <a:solidFill>
            <a:schemeClr val="bg1"/>
          </a:solidFill>
        </p:spPr>
        <p:txBody>
          <a:bodyPr wrap="none" rtlCol="0">
            <a:spAutoFit/>
          </a:bodyPr>
          <a:lstStyle/>
          <a:p>
            <a:r>
              <a:rPr lang="en-US" altLang="ja-JP" sz="1400" dirty="0" smtClean="0">
                <a:latin typeface="メイリオ" panose="020B0604030504040204" pitchFamily="50" charset="-128"/>
                <a:ea typeface="メイリオ" panose="020B0604030504040204" pitchFamily="50" charset="-128"/>
              </a:rPr>
              <a:t>6</a:t>
            </a:r>
            <a:r>
              <a:rPr kumimoji="1" lang="ja-JP" altLang="en-US" sz="1400" dirty="0" smtClean="0">
                <a:latin typeface="メイリオ" panose="020B0604030504040204" pitchFamily="50" charset="-128"/>
                <a:ea typeface="メイリオ" panose="020B0604030504040204" pitchFamily="50" charset="-128"/>
              </a:rPr>
              <a:t>億</a:t>
            </a:r>
            <a:r>
              <a:rPr kumimoji="1" lang="en-US" altLang="ja-JP" sz="1400" dirty="0" smtClean="0">
                <a:latin typeface="メイリオ" panose="020B0604030504040204" pitchFamily="50" charset="-128"/>
                <a:ea typeface="メイリオ" panose="020B0604030504040204" pitchFamily="50" charset="-128"/>
              </a:rPr>
              <a:t>3000</a:t>
            </a:r>
            <a:r>
              <a:rPr kumimoji="1" lang="ja-JP" altLang="en-US" sz="1400" dirty="0" smtClean="0">
                <a:latin typeface="メイリオ" panose="020B0604030504040204" pitchFamily="50" charset="-128"/>
                <a:ea typeface="メイリオ" panose="020B0604030504040204" pitchFamily="50" charset="-128"/>
              </a:rPr>
              <a:t>万年前</a:t>
            </a:r>
            <a:endParaRPr kumimoji="1" lang="en-US" altLang="ja-JP" sz="1400" dirty="0" smtClean="0">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4827139" y="1621497"/>
            <a:ext cx="835485" cy="307777"/>
          </a:xfrm>
          <a:prstGeom prst="rect">
            <a:avLst/>
          </a:prstGeom>
          <a:solidFill>
            <a:schemeClr val="bg1"/>
          </a:solidFill>
        </p:spPr>
        <p:txBody>
          <a:bodyPr wrap="none" rtlCol="0">
            <a:spAutoFit/>
          </a:bodyPr>
          <a:lstStyle/>
          <a:p>
            <a:r>
              <a:rPr lang="en-US" altLang="ja-JP" sz="1400" dirty="0" smtClean="0">
                <a:latin typeface="メイリオ" panose="020B0604030504040204" pitchFamily="50" charset="-128"/>
                <a:ea typeface="メイリオ" panose="020B0604030504040204" pitchFamily="50" charset="-128"/>
              </a:rPr>
              <a:t>6</a:t>
            </a:r>
            <a:r>
              <a:rPr kumimoji="1" lang="ja-JP" altLang="en-US" sz="1400" dirty="0" smtClean="0">
                <a:latin typeface="メイリオ" panose="020B0604030504040204" pitchFamily="50" charset="-128"/>
                <a:ea typeface="メイリオ" panose="020B0604030504040204" pitchFamily="50" charset="-128"/>
              </a:rPr>
              <a:t>億年前</a:t>
            </a:r>
            <a:endParaRPr kumimoji="1" lang="en-US" altLang="ja-JP" sz="1400" dirty="0" smtClean="0">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4393919" y="3066915"/>
            <a:ext cx="1284326" cy="307777"/>
          </a:xfrm>
          <a:prstGeom prst="rect">
            <a:avLst/>
          </a:prstGeom>
          <a:solidFill>
            <a:schemeClr val="bg1"/>
          </a:solidFill>
        </p:spPr>
        <p:txBody>
          <a:bodyPr wrap="none" rtlCol="0">
            <a:spAutoFit/>
          </a:bodyPr>
          <a:lstStyle/>
          <a:p>
            <a:r>
              <a:rPr lang="en-US" altLang="ja-JP" sz="1400" dirty="0" smtClean="0">
                <a:latin typeface="メイリオ" panose="020B0604030504040204" pitchFamily="50" charset="-128"/>
                <a:ea typeface="メイリオ" panose="020B0604030504040204" pitchFamily="50" charset="-128"/>
              </a:rPr>
              <a:t>5</a:t>
            </a:r>
            <a:r>
              <a:rPr kumimoji="1" lang="ja-JP" altLang="en-US" sz="1400" dirty="0" smtClean="0">
                <a:latin typeface="メイリオ" panose="020B0604030504040204" pitchFamily="50" charset="-128"/>
                <a:ea typeface="メイリオ" panose="020B0604030504040204" pitchFamily="50" charset="-128"/>
              </a:rPr>
              <a:t>億</a:t>
            </a:r>
            <a:r>
              <a:rPr lang="en-US" altLang="ja-JP" sz="1400" dirty="0" smtClean="0">
                <a:latin typeface="メイリオ" panose="020B0604030504040204" pitchFamily="50" charset="-128"/>
                <a:ea typeface="メイリオ" panose="020B0604030504040204" pitchFamily="50" charset="-128"/>
              </a:rPr>
              <a:t>50</a:t>
            </a:r>
            <a:r>
              <a:rPr kumimoji="1" lang="en-US" altLang="ja-JP" sz="1400" dirty="0" smtClean="0">
                <a:latin typeface="メイリオ" panose="020B0604030504040204" pitchFamily="50" charset="-128"/>
                <a:ea typeface="メイリオ" panose="020B0604030504040204" pitchFamily="50" charset="-128"/>
              </a:rPr>
              <a:t>00</a:t>
            </a:r>
            <a:r>
              <a:rPr kumimoji="1" lang="ja-JP" altLang="en-US" sz="1400" dirty="0" smtClean="0">
                <a:latin typeface="メイリオ" panose="020B0604030504040204" pitchFamily="50" charset="-128"/>
                <a:ea typeface="メイリオ" panose="020B0604030504040204" pitchFamily="50" charset="-128"/>
              </a:rPr>
              <a:t>年前</a:t>
            </a:r>
            <a:endParaRPr kumimoji="1" lang="en-US" altLang="ja-JP" sz="1400" dirty="0" smtClean="0">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4356727" y="4600893"/>
            <a:ext cx="1284326" cy="307777"/>
          </a:xfrm>
          <a:prstGeom prst="rect">
            <a:avLst/>
          </a:prstGeom>
          <a:solidFill>
            <a:schemeClr val="bg1"/>
          </a:solidFill>
        </p:spPr>
        <p:txBody>
          <a:bodyPr wrap="none" rtlCol="0">
            <a:spAutoFit/>
          </a:bodyPr>
          <a:lstStyle/>
          <a:p>
            <a:r>
              <a:rPr lang="en-US" altLang="ja-JP" sz="1400" dirty="0" smtClean="0">
                <a:latin typeface="メイリオ" panose="020B0604030504040204" pitchFamily="50" charset="-128"/>
                <a:ea typeface="メイリオ" panose="020B0604030504040204" pitchFamily="50" charset="-128"/>
              </a:rPr>
              <a:t>5</a:t>
            </a:r>
            <a:r>
              <a:rPr kumimoji="1" lang="ja-JP" altLang="en-US" sz="1400" dirty="0" smtClean="0">
                <a:latin typeface="メイリオ" panose="020B0604030504040204" pitchFamily="50" charset="-128"/>
                <a:ea typeface="メイリオ" panose="020B0604030504040204" pitchFamily="50" charset="-128"/>
              </a:rPr>
              <a:t>億</a:t>
            </a:r>
            <a:r>
              <a:rPr lang="en-US" altLang="ja-JP" sz="1400" dirty="0">
                <a:latin typeface="メイリオ" panose="020B0604030504040204" pitchFamily="50" charset="-128"/>
                <a:ea typeface="メイリオ" panose="020B0604030504040204" pitchFamily="50" charset="-128"/>
              </a:rPr>
              <a:t>3</a:t>
            </a:r>
            <a:r>
              <a:rPr lang="en-US" altLang="ja-JP" sz="1400" dirty="0" smtClean="0">
                <a:latin typeface="メイリオ" panose="020B0604030504040204" pitchFamily="50" charset="-128"/>
                <a:ea typeface="メイリオ" panose="020B0604030504040204" pitchFamily="50" charset="-128"/>
              </a:rPr>
              <a:t>0</a:t>
            </a:r>
            <a:r>
              <a:rPr kumimoji="1" lang="en-US" altLang="ja-JP" sz="1400" dirty="0" smtClean="0">
                <a:latin typeface="メイリオ" panose="020B0604030504040204" pitchFamily="50" charset="-128"/>
                <a:ea typeface="メイリオ" panose="020B0604030504040204" pitchFamily="50" charset="-128"/>
              </a:rPr>
              <a:t>00</a:t>
            </a:r>
            <a:r>
              <a:rPr kumimoji="1" lang="ja-JP" altLang="en-US" sz="1400" dirty="0" smtClean="0">
                <a:latin typeface="メイリオ" panose="020B0604030504040204" pitchFamily="50" charset="-128"/>
                <a:ea typeface="メイリオ" panose="020B0604030504040204" pitchFamily="50" charset="-128"/>
              </a:rPr>
              <a:t>年前</a:t>
            </a:r>
            <a:endParaRPr kumimoji="1" lang="en-US" altLang="ja-JP" sz="1400" dirty="0" smtClean="0">
              <a:latin typeface="メイリオ" panose="020B0604030504040204" pitchFamily="50" charset="-128"/>
              <a:ea typeface="メイリオ" panose="020B0604030504040204" pitchFamily="50" charset="-128"/>
            </a:endParaRPr>
          </a:p>
        </p:txBody>
      </p:sp>
      <p:sp>
        <p:nvSpPr>
          <p:cNvPr id="14" name="正方形/長方形 13"/>
          <p:cNvSpPr/>
          <p:nvPr/>
        </p:nvSpPr>
        <p:spPr>
          <a:xfrm>
            <a:off x="5235550" y="1929274"/>
            <a:ext cx="241519" cy="245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p:cNvSpPr/>
          <p:nvPr/>
        </p:nvSpPr>
        <p:spPr>
          <a:xfrm>
            <a:off x="5405423" y="1902374"/>
            <a:ext cx="219154" cy="162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42236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4-8</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ロディニア超大陸の分裂からゴンドワナ大陸の形成</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95431" y="1825625"/>
            <a:ext cx="3553138" cy="4351338"/>
          </a:xfrm>
        </p:spPr>
      </p:pic>
      <p:sp>
        <p:nvSpPr>
          <p:cNvPr id="5" name="テキスト ボックス 4"/>
          <p:cNvSpPr txBox="1"/>
          <p:nvPr/>
        </p:nvSpPr>
        <p:spPr>
          <a:xfrm>
            <a:off x="3771345" y="6344296"/>
            <a:ext cx="1601336"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Hoffman (</a:t>
            </a:r>
            <a:r>
              <a:rPr lang="en-US" altLang="ja-JP" sz="1400" dirty="0" smtClean="0">
                <a:latin typeface="メイリオ" panose="020B0604030504040204" pitchFamily="50" charset="-128"/>
                <a:ea typeface="メイリオ" panose="020B0604030504040204" pitchFamily="50" charset="-128"/>
              </a:rPr>
              <a:t>1991</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584912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4-S4</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ゴンドワナ大陸の分裂からパンゲア超大陸の形成</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95016" y="1870742"/>
            <a:ext cx="3553968" cy="4261104"/>
          </a:xfrm>
        </p:spPr>
      </p:pic>
      <p:sp>
        <p:nvSpPr>
          <p:cNvPr id="5" name="テキスト ボックス 4"/>
          <p:cNvSpPr txBox="1"/>
          <p:nvPr/>
        </p:nvSpPr>
        <p:spPr>
          <a:xfrm>
            <a:off x="3422502" y="6344296"/>
            <a:ext cx="2299027"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Murphy &amp; Nance (</a:t>
            </a:r>
            <a:r>
              <a:rPr lang="en-US" altLang="ja-JP" sz="1400" dirty="0" smtClean="0">
                <a:latin typeface="メイリオ" panose="020B0604030504040204" pitchFamily="50" charset="-128"/>
                <a:ea typeface="メイリオ" panose="020B0604030504040204" pitchFamily="50" charset="-128"/>
              </a:rPr>
              <a:t>2008</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943623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4-9</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ゴンドワナ大陸（南パンゲア超大陸）の分裂過程</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3862524" y="6344296"/>
            <a:ext cx="1418979" cy="307777"/>
          </a:xfrm>
          <a:prstGeom prst="rect">
            <a:avLst/>
          </a:prstGeom>
          <a:noFill/>
        </p:spPr>
        <p:txBody>
          <a:bodyPr wrap="none" rtlCol="0">
            <a:spAutoFit/>
          </a:bodyPr>
          <a:lstStyle/>
          <a:p>
            <a:pPr algn="ctr"/>
            <a:r>
              <a:rPr kumimoji="1" lang="en-US" altLang="ja-JP" sz="1400" dirty="0" err="1" smtClean="0">
                <a:latin typeface="メイリオ" panose="020B0604030504040204" pitchFamily="50" charset="-128"/>
                <a:ea typeface="メイリオ" panose="020B0604030504040204" pitchFamily="50" charset="-128"/>
              </a:rPr>
              <a:t>Storey</a:t>
            </a:r>
            <a:r>
              <a:rPr kumimoji="1" lang="en-US" altLang="ja-JP" sz="1400" dirty="0" smtClean="0">
                <a:latin typeface="メイリオ" panose="020B0604030504040204" pitchFamily="50" charset="-128"/>
                <a:ea typeface="メイリオ" panose="020B0604030504040204" pitchFamily="50" charset="-128"/>
              </a:rPr>
              <a:t> (</a:t>
            </a:r>
            <a:r>
              <a:rPr lang="en-US" altLang="ja-JP" sz="1400" dirty="0" smtClean="0">
                <a:latin typeface="メイリオ" panose="020B0604030504040204" pitchFamily="50" charset="-128"/>
                <a:ea typeface="メイリオ" panose="020B0604030504040204" pitchFamily="50" charset="-128"/>
              </a:rPr>
              <a:t>1995</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6301" y="1467060"/>
            <a:ext cx="6544056" cy="4840224"/>
          </a:xfrm>
          <a:prstGeom prst="rect">
            <a:avLst/>
          </a:prstGeom>
        </p:spPr>
      </p:pic>
      <p:sp>
        <p:nvSpPr>
          <p:cNvPr id="6" name="テキスト ボックス 5"/>
          <p:cNvSpPr txBox="1"/>
          <p:nvPr/>
        </p:nvSpPr>
        <p:spPr>
          <a:xfrm>
            <a:off x="3705225" y="1527275"/>
            <a:ext cx="902811" cy="307777"/>
          </a:xfrm>
          <a:prstGeom prst="rect">
            <a:avLst/>
          </a:prstGeom>
          <a:noFill/>
        </p:spPr>
        <p:txBody>
          <a:bodyPr wrap="none" rtlCol="0">
            <a:spAutoFit/>
          </a:bodyPr>
          <a:lstStyle/>
          <a:p>
            <a:r>
              <a:rPr kumimoji="1" lang="ja-JP" altLang="en-US" sz="1400" dirty="0" smtClean="0">
                <a:latin typeface="メイリオ" panose="020B0604030504040204" pitchFamily="50" charset="-128"/>
                <a:ea typeface="メイリオ" panose="020B0604030504040204" pitchFamily="50" charset="-128"/>
              </a:rPr>
              <a:t>２億年前</a:t>
            </a:r>
            <a:endParaRPr kumimoji="1" lang="ja-JP" altLang="en-US" sz="1400" dirty="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6396495" y="1541661"/>
            <a:ext cx="1463862" cy="307777"/>
          </a:xfrm>
          <a:prstGeom prst="rect">
            <a:avLst/>
          </a:prstGeom>
          <a:noFill/>
        </p:spPr>
        <p:txBody>
          <a:bodyPr wrap="none" rtlCol="0">
            <a:spAutoFit/>
          </a:bodyPr>
          <a:lstStyle/>
          <a:p>
            <a:r>
              <a:rPr lang="en-US" altLang="ja-JP" sz="1400" dirty="0" smtClean="0">
                <a:latin typeface="メイリオ" panose="020B0604030504040204" pitchFamily="50" charset="-128"/>
                <a:ea typeface="メイリオ" panose="020B0604030504040204" pitchFamily="50" charset="-128"/>
              </a:rPr>
              <a:t>1</a:t>
            </a:r>
            <a:r>
              <a:rPr kumimoji="1" lang="ja-JP" altLang="en-US" sz="1400" dirty="0" smtClean="0">
                <a:latin typeface="メイリオ" panose="020B0604030504040204" pitchFamily="50" charset="-128"/>
                <a:ea typeface="メイリオ" panose="020B0604030504040204" pitchFamily="50" charset="-128"/>
              </a:rPr>
              <a:t>億</a:t>
            </a:r>
            <a:r>
              <a:rPr kumimoji="1" lang="en-US" altLang="ja-JP" sz="1400" dirty="0" smtClean="0">
                <a:latin typeface="メイリオ" panose="020B0604030504040204" pitchFamily="50" charset="-128"/>
                <a:ea typeface="メイリオ" panose="020B0604030504040204" pitchFamily="50" charset="-128"/>
              </a:rPr>
              <a:t>6000</a:t>
            </a:r>
            <a:r>
              <a:rPr kumimoji="1" lang="ja-JP" altLang="en-US" sz="1400" dirty="0" smtClean="0">
                <a:latin typeface="メイリオ" panose="020B0604030504040204" pitchFamily="50" charset="-128"/>
                <a:ea typeface="メイリオ" panose="020B0604030504040204" pitchFamily="50" charset="-128"/>
              </a:rPr>
              <a:t>万年前</a:t>
            </a:r>
            <a:endParaRPr kumimoji="1" lang="ja-JP" altLang="en-US" sz="1400" dirty="0">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3194135" y="3887172"/>
            <a:ext cx="1463862" cy="307777"/>
          </a:xfrm>
          <a:prstGeom prst="rect">
            <a:avLst/>
          </a:prstGeom>
          <a:noFill/>
        </p:spPr>
        <p:txBody>
          <a:bodyPr wrap="none" rtlCol="0">
            <a:spAutoFit/>
          </a:bodyPr>
          <a:lstStyle/>
          <a:p>
            <a:r>
              <a:rPr lang="en-US" altLang="ja-JP" sz="1400" dirty="0" smtClean="0">
                <a:latin typeface="メイリオ" panose="020B0604030504040204" pitchFamily="50" charset="-128"/>
                <a:ea typeface="メイリオ" panose="020B0604030504040204" pitchFamily="50" charset="-128"/>
              </a:rPr>
              <a:t>1</a:t>
            </a:r>
            <a:r>
              <a:rPr kumimoji="1" lang="ja-JP" altLang="en-US" sz="1400" dirty="0" smtClean="0">
                <a:latin typeface="メイリオ" panose="020B0604030504040204" pitchFamily="50" charset="-128"/>
                <a:ea typeface="メイリオ" panose="020B0604030504040204" pitchFamily="50" charset="-128"/>
              </a:rPr>
              <a:t>億</a:t>
            </a:r>
            <a:r>
              <a:rPr lang="en-US" altLang="ja-JP" sz="1400" dirty="0">
                <a:latin typeface="メイリオ" panose="020B0604030504040204" pitchFamily="50" charset="-128"/>
                <a:ea typeface="メイリオ" panose="020B0604030504040204" pitchFamily="50" charset="-128"/>
              </a:rPr>
              <a:t>3</a:t>
            </a:r>
            <a:r>
              <a:rPr kumimoji="1" lang="en-US" altLang="ja-JP" sz="1400" dirty="0" smtClean="0">
                <a:latin typeface="メイリオ" panose="020B0604030504040204" pitchFamily="50" charset="-128"/>
                <a:ea typeface="メイリオ" panose="020B0604030504040204" pitchFamily="50" charset="-128"/>
              </a:rPr>
              <a:t>000</a:t>
            </a:r>
            <a:r>
              <a:rPr kumimoji="1" lang="ja-JP" altLang="en-US" sz="1400" dirty="0" smtClean="0">
                <a:latin typeface="メイリオ" panose="020B0604030504040204" pitchFamily="50" charset="-128"/>
                <a:ea typeface="メイリオ" panose="020B0604030504040204" pitchFamily="50" charset="-128"/>
              </a:rPr>
              <a:t>万年前</a:t>
            </a:r>
            <a:endParaRPr kumimoji="1" lang="ja-JP" altLang="en-US" sz="1400" dirty="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7015347" y="3866455"/>
            <a:ext cx="835485" cy="307777"/>
          </a:xfrm>
          <a:prstGeom prst="rect">
            <a:avLst/>
          </a:prstGeom>
          <a:noFill/>
        </p:spPr>
        <p:txBody>
          <a:bodyPr wrap="none" rtlCol="0">
            <a:spAutoFit/>
          </a:bodyPr>
          <a:lstStyle/>
          <a:p>
            <a:r>
              <a:rPr lang="en-US" altLang="ja-JP" sz="1400" dirty="0">
                <a:latin typeface="メイリオ" panose="020B0604030504040204" pitchFamily="50" charset="-128"/>
                <a:ea typeface="メイリオ" panose="020B0604030504040204" pitchFamily="50" charset="-128"/>
              </a:rPr>
              <a:t>1</a:t>
            </a:r>
            <a:r>
              <a:rPr kumimoji="1" lang="ja-JP" altLang="en-US" sz="1400" dirty="0" smtClean="0">
                <a:latin typeface="メイリオ" panose="020B0604030504040204" pitchFamily="50" charset="-128"/>
                <a:ea typeface="メイリオ" panose="020B0604030504040204" pitchFamily="50" charset="-128"/>
              </a:rPr>
              <a:t>億年前</a:t>
            </a:r>
            <a:endParaRPr kumimoji="1" lang="ja-JP" altLang="en-US" sz="1400" dirty="0">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5057667" y="2399605"/>
            <a:ext cx="1338828" cy="246221"/>
          </a:xfrm>
          <a:prstGeom prst="rect">
            <a:avLst/>
          </a:prstGeom>
          <a:noFill/>
        </p:spPr>
        <p:txBody>
          <a:bodyPr wrap="none" rtlCol="0">
            <a:spAutoFit/>
          </a:bodyPr>
          <a:lstStyle/>
          <a:p>
            <a:r>
              <a:rPr kumimoji="1" lang="ja-JP" altLang="en-US" sz="1000" dirty="0" smtClean="0">
                <a:solidFill>
                  <a:schemeClr val="bg1"/>
                </a:solidFill>
                <a:latin typeface="メイリオ" panose="020B0604030504040204" pitchFamily="50" charset="-128"/>
                <a:ea typeface="メイリオ" panose="020B0604030504040204" pitchFamily="50" charset="-128"/>
              </a:rPr>
              <a:t>西ゴンドワナランド</a:t>
            </a:r>
            <a:endParaRPr kumimoji="1" lang="ja-JP" altLang="en-US" sz="1000" dirty="0">
              <a:solidFill>
                <a:schemeClr val="bg1"/>
              </a:solidFill>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6257817" y="3112129"/>
            <a:ext cx="1338828" cy="246221"/>
          </a:xfrm>
          <a:prstGeom prst="rect">
            <a:avLst/>
          </a:prstGeom>
          <a:noFill/>
        </p:spPr>
        <p:txBody>
          <a:bodyPr wrap="none" rtlCol="0">
            <a:spAutoFit/>
          </a:bodyPr>
          <a:lstStyle/>
          <a:p>
            <a:r>
              <a:rPr kumimoji="1" lang="ja-JP" altLang="en-US" sz="1000" dirty="0" smtClean="0">
                <a:solidFill>
                  <a:schemeClr val="bg1"/>
                </a:solidFill>
                <a:latin typeface="メイリオ" panose="020B0604030504040204" pitchFamily="50" charset="-128"/>
                <a:ea typeface="メイリオ" panose="020B0604030504040204" pitchFamily="50" charset="-128"/>
              </a:rPr>
              <a:t>東ゴンドワナランド</a:t>
            </a:r>
            <a:endParaRPr kumimoji="1" lang="ja-JP" altLang="en-US" sz="10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089169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1-3</a:t>
            </a:r>
            <a:r>
              <a:rPr lang="en-US" altLang="ja-JP" sz="2800" dirty="0">
                <a:latin typeface="HGS創英角ｺﾞｼｯｸUB" panose="020B0900000000000000" pitchFamily="50" charset="-128"/>
                <a:ea typeface="HGS創英角ｺﾞｼｯｸUB" panose="020B0900000000000000" pitchFamily="50" charset="-128"/>
              </a:rPr>
              <a:t/>
            </a:r>
            <a:br>
              <a:rPr lang="en-US" altLang="ja-JP" sz="2800" dirty="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プレート運動の模式図（太平洋の断面）</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916248"/>
            <a:ext cx="7886700" cy="4170092"/>
          </a:xfrm>
        </p:spPr>
      </p:pic>
      <p:sp>
        <p:nvSpPr>
          <p:cNvPr id="5" name="テキスト ボックス 4"/>
          <p:cNvSpPr txBox="1"/>
          <p:nvPr/>
        </p:nvSpPr>
        <p:spPr>
          <a:xfrm>
            <a:off x="3492219" y="6344296"/>
            <a:ext cx="2159566" cy="307777"/>
          </a:xfrm>
          <a:prstGeom prst="rect">
            <a:avLst/>
          </a:prstGeom>
          <a:noFill/>
        </p:spPr>
        <p:txBody>
          <a:bodyPr wrap="none" rtlCol="0">
            <a:spAutoFit/>
          </a:bodyPr>
          <a:lstStyle/>
          <a:p>
            <a:pPr algn="ctr"/>
            <a:r>
              <a:rPr kumimoji="1" lang="ja-JP" altLang="en-US" sz="1400" dirty="0" smtClean="0">
                <a:latin typeface="メイリオ" panose="020B0604030504040204" pitchFamily="50" charset="-128"/>
                <a:ea typeface="メイリオ" panose="020B0604030504040204" pitchFamily="50" charset="-128"/>
              </a:rPr>
              <a:t>気象庁ウェブページより</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411631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7411" y="1449607"/>
            <a:ext cx="9055241" cy="48946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11" y="1581281"/>
            <a:ext cx="2977244" cy="1488622"/>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11" y="3113655"/>
            <a:ext cx="2977244" cy="1488622"/>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11" y="4646029"/>
            <a:ext cx="2977244" cy="1488622"/>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9132" y="1581281"/>
            <a:ext cx="2977244" cy="1488623"/>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9132" y="3113655"/>
            <a:ext cx="2977244" cy="1488622"/>
          </a:xfrm>
          <a:prstGeom prst="rect">
            <a:avLst/>
          </a:prstGeom>
        </p:spPr>
      </p:pic>
      <p:pic>
        <p:nvPicPr>
          <p:cNvPr id="10" name="図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132" y="4653652"/>
            <a:ext cx="2977244" cy="1488622"/>
          </a:xfrm>
          <a:prstGeom prst="rect">
            <a:avLst/>
          </a:prstGeom>
        </p:spPr>
      </p:pic>
      <p:pic>
        <p:nvPicPr>
          <p:cNvPr id="11" name="図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5408" y="1581277"/>
            <a:ext cx="2977244" cy="1488622"/>
          </a:xfrm>
          <a:prstGeom prst="rect">
            <a:avLst/>
          </a:prstGeom>
        </p:spPr>
      </p:pic>
      <p:pic>
        <p:nvPicPr>
          <p:cNvPr id="12" name="図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15409" y="3109571"/>
            <a:ext cx="2985410" cy="1492706"/>
          </a:xfrm>
          <a:prstGeom prst="rect">
            <a:avLst/>
          </a:prstGeom>
        </p:spPr>
      </p:pic>
      <p:pic>
        <p:nvPicPr>
          <p:cNvPr id="13" name="図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15408" y="4651639"/>
            <a:ext cx="2977244" cy="1488622"/>
          </a:xfrm>
          <a:prstGeom prst="rect">
            <a:avLst/>
          </a:prstGeom>
        </p:spPr>
      </p:pic>
      <p:sp>
        <p:nvSpPr>
          <p:cNvPr id="14" name="テキスト ボックス 13"/>
          <p:cNvSpPr txBox="1"/>
          <p:nvPr/>
        </p:nvSpPr>
        <p:spPr>
          <a:xfrm>
            <a:off x="2345339" y="2934248"/>
            <a:ext cx="835485" cy="3362459"/>
          </a:xfrm>
          <a:prstGeom prst="rect">
            <a:avLst/>
          </a:prstGeom>
          <a:noFill/>
        </p:spPr>
        <p:txBody>
          <a:bodyPr wrap="none" rtlCol="0">
            <a:spAutoFit/>
          </a:bodyPr>
          <a:lstStyle/>
          <a:p>
            <a:pPr>
              <a:lnSpc>
                <a:spcPts val="1463"/>
              </a:lnSpc>
            </a:pPr>
            <a:r>
              <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rPr>
              <a:t>6</a:t>
            </a:r>
            <a:r>
              <a:rPr lang="ja-JP" altLang="en-US"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rPr>
              <a:t>億年前</a:t>
            </a: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r>
              <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rPr>
              <a:t>5</a:t>
            </a:r>
            <a:r>
              <a:rPr lang="ja-JP" altLang="en-US"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rPr>
              <a:t>億年前</a:t>
            </a: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r>
              <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rPr>
              <a:t>4</a:t>
            </a:r>
            <a:r>
              <a:rPr lang="ja-JP" altLang="en-US"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rPr>
              <a:t>億年前</a:t>
            </a:r>
          </a:p>
        </p:txBody>
      </p:sp>
      <p:sp>
        <p:nvSpPr>
          <p:cNvPr id="15" name="テキスト ボックス 14"/>
          <p:cNvSpPr txBox="1"/>
          <p:nvPr/>
        </p:nvSpPr>
        <p:spPr>
          <a:xfrm>
            <a:off x="5376383" y="2941784"/>
            <a:ext cx="835485" cy="3362459"/>
          </a:xfrm>
          <a:prstGeom prst="rect">
            <a:avLst/>
          </a:prstGeom>
          <a:noFill/>
        </p:spPr>
        <p:txBody>
          <a:bodyPr wrap="none" rtlCol="0">
            <a:spAutoFit/>
          </a:bodyPr>
          <a:lstStyle/>
          <a:p>
            <a:pPr>
              <a:lnSpc>
                <a:spcPts val="1463"/>
              </a:lnSpc>
            </a:pPr>
            <a:r>
              <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rPr>
              <a:t>3</a:t>
            </a:r>
            <a:r>
              <a:rPr lang="ja-JP" altLang="en-US"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rPr>
              <a:t>億年前</a:t>
            </a: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r>
              <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rPr>
              <a:t>2</a:t>
            </a:r>
            <a:r>
              <a:rPr lang="ja-JP" altLang="en-US"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rPr>
              <a:t>億年前</a:t>
            </a: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r>
              <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rPr>
              <a:t>1</a:t>
            </a:r>
            <a:r>
              <a:rPr lang="ja-JP" altLang="en-US"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rPr>
              <a:t>億年前</a:t>
            </a:r>
          </a:p>
        </p:txBody>
      </p:sp>
      <p:sp>
        <p:nvSpPr>
          <p:cNvPr id="16" name="テキスト ボックス 15"/>
          <p:cNvSpPr txBox="1"/>
          <p:nvPr/>
        </p:nvSpPr>
        <p:spPr>
          <a:xfrm>
            <a:off x="8312504" y="2932559"/>
            <a:ext cx="835485" cy="3362459"/>
          </a:xfrm>
          <a:prstGeom prst="rect">
            <a:avLst/>
          </a:prstGeom>
          <a:noFill/>
        </p:spPr>
        <p:txBody>
          <a:bodyPr wrap="none" rtlCol="0">
            <a:spAutoFit/>
          </a:bodyPr>
          <a:lstStyle/>
          <a:p>
            <a:pPr>
              <a:lnSpc>
                <a:spcPts val="1463"/>
              </a:lnSpc>
            </a:pPr>
            <a:r>
              <a:rPr lang="ja-JP" altLang="en-US"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rPr>
              <a:t>現在</a:t>
            </a: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r>
              <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rPr>
              <a:t>1</a:t>
            </a:r>
            <a:r>
              <a:rPr lang="ja-JP" altLang="en-US"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rPr>
              <a:t>億年後</a:t>
            </a: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endPar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a:p>
            <a:pPr>
              <a:lnSpc>
                <a:spcPts val="1463"/>
              </a:lnSpc>
            </a:pPr>
            <a:r>
              <a:rPr lang="en-US" altLang="ja-JP"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rPr>
              <a:t>2</a:t>
            </a:r>
            <a:r>
              <a:rPr lang="ja-JP" altLang="en-US" sz="1400" dirty="0">
                <a:solidFill>
                  <a:schemeClr val="bg1"/>
                </a:solidFill>
                <a:latin typeface="メイリオ" panose="020B0604030504040204" pitchFamily="50" charset="-128"/>
                <a:ea typeface="メイリオ" panose="020B0604030504040204" pitchFamily="50" charset="-128"/>
                <a:cs typeface="Arial" panose="020B0604020202020204" pitchFamily="34" charset="0"/>
              </a:rPr>
              <a:t>億年後</a:t>
            </a:r>
          </a:p>
        </p:txBody>
      </p:sp>
      <p:sp>
        <p:nvSpPr>
          <p:cNvPr id="2" name="下矢印 1"/>
          <p:cNvSpPr/>
          <p:nvPr/>
        </p:nvSpPr>
        <p:spPr>
          <a:xfrm>
            <a:off x="336516" y="2964644"/>
            <a:ext cx="320040" cy="27821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8" name="下矢印 17"/>
          <p:cNvSpPr/>
          <p:nvPr/>
        </p:nvSpPr>
        <p:spPr>
          <a:xfrm>
            <a:off x="336516" y="4505219"/>
            <a:ext cx="320040" cy="27821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9" name="下矢印 18"/>
          <p:cNvSpPr/>
          <p:nvPr/>
        </p:nvSpPr>
        <p:spPr>
          <a:xfrm>
            <a:off x="336516" y="6046088"/>
            <a:ext cx="320040" cy="27821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0" name="下矢印 19"/>
          <p:cNvSpPr/>
          <p:nvPr/>
        </p:nvSpPr>
        <p:spPr>
          <a:xfrm>
            <a:off x="3324384" y="2973599"/>
            <a:ext cx="320040" cy="27821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1" name="下矢印 20"/>
          <p:cNvSpPr/>
          <p:nvPr/>
        </p:nvSpPr>
        <p:spPr>
          <a:xfrm>
            <a:off x="3324384" y="1476407"/>
            <a:ext cx="320040" cy="27821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2" name="下矢印 21"/>
          <p:cNvSpPr/>
          <p:nvPr/>
        </p:nvSpPr>
        <p:spPr>
          <a:xfrm>
            <a:off x="3324384" y="4512531"/>
            <a:ext cx="320040" cy="27821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3" name="下矢印 22"/>
          <p:cNvSpPr/>
          <p:nvPr/>
        </p:nvSpPr>
        <p:spPr>
          <a:xfrm>
            <a:off x="3324384" y="6042072"/>
            <a:ext cx="320040" cy="27821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4" name="下矢印 23"/>
          <p:cNvSpPr/>
          <p:nvPr/>
        </p:nvSpPr>
        <p:spPr>
          <a:xfrm>
            <a:off x="6366105" y="1458938"/>
            <a:ext cx="320040" cy="27821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5" name="下矢印 24"/>
          <p:cNvSpPr/>
          <p:nvPr/>
        </p:nvSpPr>
        <p:spPr>
          <a:xfrm>
            <a:off x="6356592" y="2961806"/>
            <a:ext cx="320040" cy="27821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6" name="下矢印 25"/>
          <p:cNvSpPr/>
          <p:nvPr/>
        </p:nvSpPr>
        <p:spPr>
          <a:xfrm>
            <a:off x="6356592" y="4501572"/>
            <a:ext cx="320040" cy="27821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7" name="タイトル 1"/>
          <p:cNvSpPr>
            <a:spLocks noGrp="1"/>
          </p:cNvSpPr>
          <p:nvPr>
            <p:ph type="title"/>
          </p:nvPr>
        </p:nvSpPr>
        <p:spPr>
          <a:xfrm>
            <a:off x="628650" y="365126"/>
            <a:ext cx="7886700" cy="1325563"/>
          </a:xfrm>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4-S5</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ゴンドワナ，パンゲア，未来の超大陸の形成</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38" name="テキスト ボックス 37"/>
          <p:cNvSpPr txBox="1"/>
          <p:nvPr/>
        </p:nvSpPr>
        <p:spPr>
          <a:xfrm>
            <a:off x="3476298" y="6344296"/>
            <a:ext cx="2191434"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Ronald Blakey </a:t>
            </a:r>
            <a:r>
              <a:rPr kumimoji="1" lang="ja-JP" altLang="en-US" sz="1400" dirty="0" smtClean="0">
                <a:latin typeface="メイリオ" panose="020B0604030504040204" pitchFamily="50" charset="-128"/>
                <a:ea typeface="メイリオ" panose="020B0604030504040204" pitchFamily="50" charset="-128"/>
              </a:rPr>
              <a:t>博士提供</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214090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4-10</a:t>
            </a:r>
            <a:br>
              <a:rPr kumimoji="1" lang="en-US" altLang="ja-JP" sz="2800" dirty="0" smtClean="0">
                <a:latin typeface="HGP創英角ｺﾞｼｯｸUB" panose="020B0900000000000000" pitchFamily="50" charset="-128"/>
                <a:ea typeface="HGP創英角ｺﾞｼｯｸUB" panose="020B0900000000000000" pitchFamily="50" charset="-128"/>
              </a:rPr>
            </a:br>
            <a:r>
              <a:rPr lang="en-US" altLang="ja-JP" sz="2800" dirty="0" smtClean="0">
                <a:latin typeface="HGP創英角ｺﾞｼｯｸUB" panose="020B0900000000000000" pitchFamily="50" charset="-128"/>
                <a:ea typeface="HGP創英角ｺﾞｼｯｸUB" panose="020B0900000000000000" pitchFamily="50" charset="-128"/>
              </a:rPr>
              <a:t>5</a:t>
            </a:r>
            <a:r>
              <a:rPr lang="ja-JP" altLang="en-US" sz="2800" dirty="0" smtClean="0">
                <a:latin typeface="HGP創英角ｺﾞｼｯｸUB" panose="020B0900000000000000" pitchFamily="50" charset="-128"/>
                <a:ea typeface="HGP創英角ｺﾞｼｯｸUB" panose="020B0900000000000000" pitchFamily="50" charset="-128"/>
              </a:rPr>
              <a:t>億</a:t>
            </a:r>
            <a:r>
              <a:rPr lang="en-US" altLang="ja-JP" sz="2800" dirty="0" smtClean="0">
                <a:latin typeface="HGP創英角ｺﾞｼｯｸUB" panose="020B0900000000000000" pitchFamily="50" charset="-128"/>
                <a:ea typeface="HGP創英角ｺﾞｼｯｸUB" panose="020B0900000000000000" pitchFamily="50" charset="-128"/>
              </a:rPr>
              <a:t>5000</a:t>
            </a:r>
            <a:r>
              <a:rPr lang="ja-JP" altLang="en-US" sz="2800" dirty="0" smtClean="0">
                <a:latin typeface="HGP創英角ｺﾞｼｯｸUB" panose="020B0900000000000000" pitchFamily="50" charset="-128"/>
                <a:ea typeface="HGP創英角ｺﾞｼｯｸUB" panose="020B0900000000000000" pitchFamily="50" charset="-128"/>
              </a:rPr>
              <a:t>万年前から現在までの海水準の変動</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04219" y="1825625"/>
            <a:ext cx="6535561" cy="4351338"/>
          </a:xfrm>
        </p:spPr>
      </p:pic>
      <p:sp>
        <p:nvSpPr>
          <p:cNvPr id="5" name="テキスト ボックス 4"/>
          <p:cNvSpPr txBox="1"/>
          <p:nvPr/>
        </p:nvSpPr>
        <p:spPr>
          <a:xfrm>
            <a:off x="1740380" y="6344296"/>
            <a:ext cx="5663282"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Turcotte &amp; Schubert (</a:t>
            </a:r>
            <a:r>
              <a:rPr lang="en-US" altLang="ja-JP" sz="1400" dirty="0" smtClean="0">
                <a:latin typeface="メイリオ" panose="020B0604030504040204" pitchFamily="50" charset="-128"/>
                <a:ea typeface="メイリオ" panose="020B0604030504040204" pitchFamily="50" charset="-128"/>
              </a:rPr>
              <a:t>2002</a:t>
            </a:r>
            <a:r>
              <a:rPr kumimoji="1" lang="en-US" altLang="ja-JP" sz="1400" dirty="0" smtClean="0">
                <a:latin typeface="メイリオ" panose="020B0604030504040204" pitchFamily="50" charset="-128"/>
                <a:ea typeface="メイリオ" panose="020B0604030504040204" pitchFamily="50" charset="-128"/>
              </a:rPr>
              <a:t>) </a:t>
            </a:r>
            <a:r>
              <a:rPr kumimoji="1" lang="ja-JP" altLang="en-US" sz="1400" dirty="0" smtClean="0">
                <a:latin typeface="メイリオ" panose="020B0604030504040204" pitchFamily="50" charset="-128"/>
                <a:ea typeface="メイリオ" panose="020B0604030504040204" pitchFamily="50" charset="-128"/>
              </a:rPr>
              <a:t>と </a:t>
            </a:r>
            <a:r>
              <a:rPr kumimoji="1" lang="en-US" altLang="ja-JP" sz="1400" dirty="0" err="1" smtClean="0">
                <a:latin typeface="メイリオ" panose="020B0604030504040204" pitchFamily="50" charset="-128"/>
                <a:ea typeface="メイリオ" panose="020B0604030504040204" pitchFamily="50" charset="-128"/>
              </a:rPr>
              <a:t>Condie</a:t>
            </a:r>
            <a:r>
              <a:rPr lang="en-US" altLang="ja-JP" sz="1400" dirty="0" smtClean="0">
                <a:latin typeface="メイリオ" panose="020B0604030504040204" pitchFamily="50" charset="-128"/>
                <a:ea typeface="メイリオ" panose="020B0604030504040204" pitchFamily="50" charset="-128"/>
              </a:rPr>
              <a:t> (2011) </a:t>
            </a:r>
            <a:r>
              <a:rPr lang="ja-JP" altLang="en-US" sz="1400" dirty="0" smtClean="0">
                <a:latin typeface="メイリオ" panose="020B0604030504040204" pitchFamily="50" charset="-128"/>
                <a:ea typeface="メイリオ" panose="020B0604030504040204" pitchFamily="50" charset="-128"/>
              </a:rPr>
              <a:t>のデータに基づく</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540733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4-11</a:t>
            </a:r>
            <a:br>
              <a:rPr kumimoji="1" lang="en-US" altLang="ja-JP" sz="2800" dirty="0" smtClean="0">
                <a:latin typeface="HGP創英角ｺﾞｼｯｸUB" panose="020B0900000000000000" pitchFamily="50" charset="-128"/>
                <a:ea typeface="HGP創英角ｺﾞｼｯｸUB" panose="020B0900000000000000" pitchFamily="50" charset="-128"/>
              </a:rPr>
            </a:br>
            <a:r>
              <a:rPr lang="en-US" altLang="ja-JP" sz="2800" dirty="0" smtClean="0">
                <a:latin typeface="HGP創英角ｺﾞｼｯｸUB" panose="020B0900000000000000" pitchFamily="50" charset="-128"/>
                <a:ea typeface="HGP創英角ｺﾞｼｯｸUB" panose="020B0900000000000000" pitchFamily="50" charset="-128"/>
              </a:rPr>
              <a:t>6</a:t>
            </a:r>
            <a:r>
              <a:rPr lang="ja-JP" altLang="en-US" sz="2800" dirty="0" smtClean="0">
                <a:latin typeface="HGP創英角ｺﾞｼｯｸUB" panose="020B0900000000000000" pitchFamily="50" charset="-128"/>
                <a:ea typeface="HGP創英角ｺﾞｼｯｸUB" panose="020B0900000000000000" pitchFamily="50" charset="-128"/>
              </a:rPr>
              <a:t>億年前から現在までの大陸移動の様子</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11355" y="1474237"/>
            <a:ext cx="2603258" cy="4841073"/>
          </a:xfr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6511" y="1474237"/>
            <a:ext cx="2579075" cy="4841073"/>
          </a:xfrm>
          <a:prstGeom prst="rect">
            <a:avLst/>
          </a:prstGeom>
        </p:spPr>
      </p:pic>
      <p:sp>
        <p:nvSpPr>
          <p:cNvPr id="6" name="テキスト ボックス 5"/>
          <p:cNvSpPr txBox="1"/>
          <p:nvPr/>
        </p:nvSpPr>
        <p:spPr>
          <a:xfrm>
            <a:off x="3476298" y="6344296"/>
            <a:ext cx="2191434"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Ronald Blakey </a:t>
            </a:r>
            <a:r>
              <a:rPr kumimoji="1" lang="ja-JP" altLang="en-US" sz="1400" dirty="0" smtClean="0">
                <a:latin typeface="メイリオ" panose="020B0604030504040204" pitchFamily="50" charset="-128"/>
                <a:ea typeface="メイリオ" panose="020B0604030504040204" pitchFamily="50" charset="-128"/>
              </a:rPr>
              <a:t>博士提供</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068314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4-12</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未来（</a:t>
            </a:r>
            <a:r>
              <a:rPr kumimoji="1" lang="en-US" altLang="ja-JP" sz="2800" dirty="0" smtClean="0">
                <a:latin typeface="HGP創英角ｺﾞｼｯｸUB" panose="020B0900000000000000" pitchFamily="50" charset="-128"/>
                <a:ea typeface="HGP創英角ｺﾞｼｯｸUB" panose="020B0900000000000000" pitchFamily="50" charset="-128"/>
              </a:rPr>
              <a:t>2</a:t>
            </a:r>
            <a:r>
              <a:rPr kumimoji="1" lang="ja-JP" altLang="en-US" sz="2800" dirty="0" smtClean="0">
                <a:latin typeface="HGP創英角ｺﾞｼｯｸUB" panose="020B0900000000000000" pitchFamily="50" charset="-128"/>
                <a:ea typeface="HGP創英角ｺﾞｼｯｸUB" panose="020B0900000000000000" pitchFamily="50" charset="-128"/>
              </a:rPr>
              <a:t>億</a:t>
            </a:r>
            <a:r>
              <a:rPr kumimoji="1" lang="en-US" altLang="ja-JP" sz="2800" dirty="0" smtClean="0">
                <a:latin typeface="HGP創英角ｺﾞｼｯｸUB" panose="020B0900000000000000" pitchFamily="50" charset="-128"/>
                <a:ea typeface="HGP創英角ｺﾞｼｯｸUB" panose="020B0900000000000000" pitchFamily="50" charset="-128"/>
              </a:rPr>
              <a:t>5000</a:t>
            </a:r>
            <a:r>
              <a:rPr kumimoji="1" lang="ja-JP" altLang="en-US" sz="2800" dirty="0" smtClean="0">
                <a:latin typeface="HGP創英角ｺﾞｼｯｸUB" panose="020B0900000000000000" pitchFamily="50" charset="-128"/>
                <a:ea typeface="HGP創英角ｺﾞｼｯｸUB" panose="020B0900000000000000" pitchFamily="50" charset="-128"/>
              </a:rPr>
              <a:t>万年後）の超大陸の予想図</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6" name="テキスト ボックス 5"/>
          <p:cNvSpPr txBox="1"/>
          <p:nvPr/>
        </p:nvSpPr>
        <p:spPr>
          <a:xfrm>
            <a:off x="1791328" y="6344296"/>
            <a:ext cx="5561394" cy="307777"/>
          </a:xfrm>
          <a:prstGeom prst="rect">
            <a:avLst/>
          </a:prstGeom>
          <a:noFill/>
        </p:spPr>
        <p:txBody>
          <a:bodyPr wrap="none" rtlCol="0">
            <a:spAutoFit/>
          </a:bodyPr>
          <a:lstStyle/>
          <a:p>
            <a:pPr algn="ctr"/>
            <a:r>
              <a:rPr kumimoji="1" lang="ja-JP" altLang="en-US" sz="1400" dirty="0" smtClean="0">
                <a:latin typeface="メイリオ" panose="020B0604030504040204" pitchFamily="50" charset="-128"/>
                <a:ea typeface="メイリオ" panose="020B0604030504040204" pitchFamily="50" charset="-128"/>
              </a:rPr>
              <a:t>（上）</a:t>
            </a:r>
            <a:r>
              <a:rPr kumimoji="1" lang="en-US" altLang="ja-JP" sz="1400" dirty="0" smtClean="0">
                <a:latin typeface="メイリオ" panose="020B0604030504040204" pitchFamily="50" charset="-128"/>
                <a:ea typeface="メイリオ" panose="020B0604030504040204" pitchFamily="50" charset="-128"/>
              </a:rPr>
              <a:t>Maruyama et al. (2007)</a:t>
            </a:r>
            <a:r>
              <a:rPr kumimoji="1" lang="ja-JP" altLang="en-US" sz="1400" dirty="0" err="1" smtClean="0">
                <a:latin typeface="メイリオ" panose="020B0604030504040204" pitchFamily="50" charset="-128"/>
                <a:ea typeface="メイリオ" panose="020B0604030504040204" pitchFamily="50" charset="-128"/>
              </a:rPr>
              <a:t>，</a:t>
            </a:r>
            <a:r>
              <a:rPr kumimoji="1" lang="ja-JP" altLang="en-US" sz="1400" dirty="0" smtClean="0">
                <a:latin typeface="メイリオ" panose="020B0604030504040204" pitchFamily="50" charset="-128"/>
                <a:ea typeface="メイリオ" panose="020B0604030504040204" pitchFamily="50" charset="-128"/>
              </a:rPr>
              <a:t>（下）</a:t>
            </a:r>
            <a:r>
              <a:rPr kumimoji="1" lang="en-US" altLang="ja-JP" sz="1400" dirty="0" smtClean="0">
                <a:latin typeface="メイリオ" panose="020B0604030504040204" pitchFamily="50" charset="-128"/>
                <a:ea typeface="メイリオ" panose="020B0604030504040204" pitchFamily="50" charset="-128"/>
              </a:rPr>
              <a:t>Ronald </a:t>
            </a:r>
            <a:r>
              <a:rPr kumimoji="1" lang="en-US" altLang="ja-JP" sz="1400" dirty="0" err="1" smtClean="0">
                <a:latin typeface="メイリオ" panose="020B0604030504040204" pitchFamily="50" charset="-128"/>
                <a:ea typeface="メイリオ" panose="020B0604030504040204" pitchFamily="50" charset="-128"/>
              </a:rPr>
              <a:t>Brakey</a:t>
            </a:r>
            <a:r>
              <a:rPr kumimoji="1" lang="en-US" altLang="ja-JP" sz="1400" dirty="0" smtClean="0">
                <a:latin typeface="メイリオ" panose="020B0604030504040204" pitchFamily="50" charset="-128"/>
                <a:ea typeface="メイリオ" panose="020B0604030504040204" pitchFamily="50" charset="-128"/>
              </a:rPr>
              <a:t> </a:t>
            </a:r>
            <a:r>
              <a:rPr kumimoji="1" lang="ja-JP" altLang="en-US" sz="1400" dirty="0" smtClean="0">
                <a:latin typeface="メイリオ" panose="020B0604030504040204" pitchFamily="50" charset="-128"/>
                <a:ea typeface="メイリオ" panose="020B0604030504040204" pitchFamily="50" charset="-128"/>
              </a:rPr>
              <a:t>博士提供</a:t>
            </a:r>
            <a:endParaRPr kumimoji="1" lang="ja-JP" altLang="en-US" sz="1400" dirty="0">
              <a:latin typeface="メイリオ" panose="020B0604030504040204" pitchFamily="50" charset="-128"/>
              <a:ea typeface="メイリオ" panose="020B0604030504040204" pitchFamily="50" charset="-128"/>
            </a:endParaRPr>
          </a:p>
        </p:txBody>
      </p:sp>
      <p:pic>
        <p:nvPicPr>
          <p:cNvPr id="9" name="コンテンツ プレースホルダー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4580" y="1690689"/>
            <a:ext cx="4434840" cy="2139696"/>
          </a:xfr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074" y="3965513"/>
            <a:ext cx="3862872" cy="1931436"/>
          </a:xfrm>
          <a:prstGeom prst="rect">
            <a:avLst/>
          </a:prstGeom>
        </p:spPr>
      </p:pic>
      <p:sp>
        <p:nvSpPr>
          <p:cNvPr id="11" name="テキスト ボックス 10"/>
          <p:cNvSpPr txBox="1"/>
          <p:nvPr/>
        </p:nvSpPr>
        <p:spPr>
          <a:xfrm>
            <a:off x="1791328" y="1690689"/>
            <a:ext cx="1620957" cy="307777"/>
          </a:xfrm>
          <a:prstGeom prst="rect">
            <a:avLst/>
          </a:prstGeom>
          <a:solidFill>
            <a:schemeClr val="bg1"/>
          </a:solidFill>
        </p:spPr>
        <p:txBody>
          <a:bodyPr wrap="none" rtlCol="0">
            <a:spAutoFit/>
          </a:bodyPr>
          <a:lstStyle/>
          <a:p>
            <a:r>
              <a:rPr kumimoji="1" lang="ja-JP" altLang="en-US" sz="1400" dirty="0" smtClean="0">
                <a:latin typeface="メイリオ" panose="020B0604030504040204" pitchFamily="50" charset="-128"/>
                <a:ea typeface="メイリオ" panose="020B0604030504040204" pitchFamily="50" charset="-128"/>
              </a:rPr>
              <a:t>アメイジア超大陸</a:t>
            </a:r>
            <a:endParaRPr kumimoji="1" lang="ja-JP" altLang="en-US" sz="1400" dirty="0">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888819" y="3835847"/>
            <a:ext cx="2518638" cy="307777"/>
          </a:xfrm>
          <a:prstGeom prst="rect">
            <a:avLst/>
          </a:prstGeom>
          <a:solidFill>
            <a:schemeClr val="bg1"/>
          </a:solidFill>
        </p:spPr>
        <p:txBody>
          <a:bodyPr wrap="none" rtlCol="0">
            <a:spAutoFit/>
          </a:bodyPr>
          <a:lstStyle/>
          <a:p>
            <a:r>
              <a:rPr kumimoji="1" lang="ja-JP" altLang="en-US" sz="1400" dirty="0" smtClean="0">
                <a:latin typeface="メイリオ" panose="020B0604030504040204" pitchFamily="50" charset="-128"/>
                <a:ea typeface="メイリオ" panose="020B0604030504040204" pitchFamily="50" charset="-128"/>
              </a:rPr>
              <a:t>パンゲア・ウルティマ超大陸</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197047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5893" y="3727955"/>
            <a:ext cx="4328200" cy="2337228"/>
          </a:xfrm>
          <a:prstGeom prst="rect">
            <a:avLst/>
          </a:prstGeom>
        </p:spPr>
      </p:pic>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5-1</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マリアナ海溝とペルー・チリ海溝</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3271021" y="6344296"/>
            <a:ext cx="2601994" cy="307777"/>
          </a:xfrm>
          <a:prstGeom prst="rect">
            <a:avLst/>
          </a:prstGeom>
          <a:noFill/>
        </p:spPr>
        <p:txBody>
          <a:bodyPr wrap="none" rtlCol="0">
            <a:spAutoFit/>
          </a:bodyPr>
          <a:lstStyle/>
          <a:p>
            <a:pPr algn="just"/>
            <a:r>
              <a:rPr kumimoji="1" lang="en-US" altLang="ja-JP" sz="1400" dirty="0" err="1" smtClean="0">
                <a:latin typeface="メイリオ" panose="020B0604030504040204" pitchFamily="50" charset="-128"/>
                <a:ea typeface="メイリオ" panose="020B0604030504040204" pitchFamily="50" charset="-128"/>
              </a:rPr>
              <a:t>Grotzinger</a:t>
            </a:r>
            <a:r>
              <a:rPr kumimoji="1" lang="en-US" altLang="ja-JP" sz="1400" dirty="0" smtClean="0">
                <a:latin typeface="メイリオ" panose="020B0604030504040204" pitchFamily="50" charset="-128"/>
                <a:ea typeface="メイリオ" panose="020B0604030504040204" pitchFamily="50" charset="-128"/>
              </a:rPr>
              <a:t> &amp; Jordan (</a:t>
            </a:r>
            <a:r>
              <a:rPr lang="en-US" altLang="ja-JP" sz="1400" dirty="0" smtClean="0">
                <a:latin typeface="メイリオ" panose="020B0604030504040204" pitchFamily="50" charset="-128"/>
                <a:ea typeface="メイリオ" panose="020B0604030504040204" pitchFamily="50" charset="-128"/>
              </a:rPr>
              <a:t>2010</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pic>
        <p:nvPicPr>
          <p:cNvPr id="6" name="コンテンツ プレースホルダー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35893" y="1493707"/>
            <a:ext cx="4328200" cy="2714400"/>
          </a:xfrm>
        </p:spPr>
      </p:pic>
      <p:sp>
        <p:nvSpPr>
          <p:cNvPr id="9" name="正方形/長方形 8"/>
          <p:cNvSpPr/>
          <p:nvPr/>
        </p:nvSpPr>
        <p:spPr>
          <a:xfrm>
            <a:off x="2351314" y="1493707"/>
            <a:ext cx="3303037" cy="820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351315" y="3986023"/>
            <a:ext cx="2901820" cy="501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351314" y="5842577"/>
            <a:ext cx="1054359" cy="250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2108723" y="1853237"/>
            <a:ext cx="5032147" cy="307777"/>
          </a:xfrm>
          <a:prstGeom prst="rect">
            <a:avLst/>
          </a:prstGeom>
          <a:noFill/>
        </p:spPr>
        <p:txBody>
          <a:bodyPr wrap="none" rtlCol="0">
            <a:spAutoFit/>
          </a:bodyPr>
          <a:lstStyle/>
          <a:p>
            <a:r>
              <a:rPr kumimoji="1" lang="ja-JP" altLang="en-US" sz="1400" dirty="0" smtClean="0">
                <a:latin typeface="メイリオ" panose="020B0604030504040204" pitchFamily="50" charset="-128"/>
                <a:ea typeface="メイリオ" panose="020B0604030504040204" pitchFamily="50" charset="-128"/>
              </a:rPr>
              <a:t>海洋プレートの下に沈み込む海洋プレート（マリアナ海溝）</a:t>
            </a:r>
            <a:endParaRPr kumimoji="1" lang="ja-JP" altLang="en-US" sz="1400" dirty="0">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2055926" y="4123456"/>
            <a:ext cx="5391219" cy="307777"/>
          </a:xfrm>
          <a:prstGeom prst="rect">
            <a:avLst/>
          </a:prstGeom>
          <a:noFill/>
        </p:spPr>
        <p:txBody>
          <a:bodyPr wrap="none" rtlCol="0">
            <a:spAutoFit/>
          </a:bodyPr>
          <a:lstStyle/>
          <a:p>
            <a:r>
              <a:rPr kumimoji="1" lang="ja-JP" altLang="en-US" sz="1400" dirty="0" smtClean="0">
                <a:latin typeface="メイリオ" panose="020B0604030504040204" pitchFamily="50" charset="-128"/>
                <a:ea typeface="メイリオ" panose="020B0604030504040204" pitchFamily="50" charset="-128"/>
              </a:rPr>
              <a:t>大陸プレートの下に沈み込む海洋プレート（ペルー・チリ海溝）</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563690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5-2</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沈み込み帯のコンピューター・シミュレーションの一例</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3636921" y="6344296"/>
            <a:ext cx="1870192" cy="307777"/>
          </a:xfrm>
          <a:prstGeom prst="rect">
            <a:avLst/>
          </a:prstGeom>
          <a:noFill/>
        </p:spPr>
        <p:txBody>
          <a:bodyPr wrap="none" rtlCol="0">
            <a:spAutoFit/>
          </a:bodyPr>
          <a:lstStyle/>
          <a:p>
            <a:pPr algn="ctr"/>
            <a:r>
              <a:rPr kumimoji="1" lang="en-US" altLang="ja-JP" sz="1400" dirty="0" err="1" smtClean="0">
                <a:latin typeface="メイリオ" panose="020B0604030504040204" pitchFamily="50" charset="-128"/>
                <a:ea typeface="メイリオ" panose="020B0604030504040204" pitchFamily="50" charset="-128"/>
              </a:rPr>
              <a:t>Gerya</a:t>
            </a:r>
            <a:r>
              <a:rPr kumimoji="1" lang="en-US" altLang="ja-JP" sz="1400" dirty="0" smtClean="0">
                <a:latin typeface="メイリオ" panose="020B0604030504040204" pitchFamily="50" charset="-128"/>
                <a:ea typeface="メイリオ" panose="020B0604030504040204" pitchFamily="50" charset="-128"/>
              </a:rPr>
              <a:t> et al. (</a:t>
            </a:r>
            <a:r>
              <a:rPr lang="en-US" altLang="ja-JP" sz="1400" dirty="0" smtClean="0">
                <a:latin typeface="メイリオ" panose="020B0604030504040204" pitchFamily="50" charset="-128"/>
                <a:ea typeface="メイリオ" panose="020B0604030504040204" pitchFamily="50" charset="-128"/>
              </a:rPr>
              <a:t>2006</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3195" y="2399004"/>
            <a:ext cx="2776728" cy="2779776"/>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9842" y="2399004"/>
            <a:ext cx="2776728" cy="2932176"/>
          </a:xfrm>
          <a:prstGeom prst="rect">
            <a:avLst/>
          </a:prstGeom>
        </p:spPr>
      </p:pic>
      <p:sp>
        <p:nvSpPr>
          <p:cNvPr id="6" name="テキスト ボックス 5"/>
          <p:cNvSpPr txBox="1"/>
          <p:nvPr/>
        </p:nvSpPr>
        <p:spPr>
          <a:xfrm>
            <a:off x="3190473" y="2893053"/>
            <a:ext cx="800219" cy="276999"/>
          </a:xfrm>
          <a:prstGeom prst="rect">
            <a:avLst/>
          </a:prstGeom>
          <a:noFill/>
        </p:spPr>
        <p:txBody>
          <a:bodyPr wrap="none" rtlCol="0">
            <a:spAutoFit/>
          </a:bodyPr>
          <a:lstStyle/>
          <a:p>
            <a:r>
              <a:rPr kumimoji="1" lang="ja-JP" altLang="en-US" sz="1200" dirty="0" smtClean="0">
                <a:solidFill>
                  <a:schemeClr val="bg1"/>
                </a:solidFill>
                <a:latin typeface="メイリオ" panose="020B0604030504040204" pitchFamily="50" charset="-128"/>
                <a:ea typeface="メイリオ" panose="020B0604030504040204" pitchFamily="50" charset="-128"/>
              </a:rPr>
              <a:t>プルーム</a:t>
            </a:r>
            <a:endParaRPr kumimoji="1" lang="ja-JP" altLang="en-US" sz="1200" dirty="0">
              <a:solidFill>
                <a:schemeClr val="bg1"/>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rot="2414375">
            <a:off x="2153742" y="3087384"/>
            <a:ext cx="1415772" cy="276999"/>
          </a:xfrm>
          <a:prstGeom prst="rect">
            <a:avLst/>
          </a:prstGeom>
          <a:noFill/>
        </p:spPr>
        <p:txBody>
          <a:bodyPr wrap="none" rtlCol="0">
            <a:spAutoFit/>
          </a:bodyPr>
          <a:lstStyle/>
          <a:p>
            <a:r>
              <a:rPr kumimoji="1" lang="ja-JP" altLang="en-US" sz="1200" dirty="0" smtClean="0">
                <a:solidFill>
                  <a:schemeClr val="bg1"/>
                </a:solidFill>
                <a:latin typeface="メイリオ" panose="020B0604030504040204" pitchFamily="50" charset="-128"/>
                <a:ea typeface="メイリオ" panose="020B0604030504040204" pitchFamily="50" charset="-128"/>
              </a:rPr>
              <a:t>沈み込むプレート</a:t>
            </a:r>
            <a:endParaRPr kumimoji="1" lang="ja-JP" altLang="en-US" sz="1200" dirty="0">
              <a:solidFill>
                <a:schemeClr val="bg1"/>
              </a:solidFill>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2914210" y="2551213"/>
            <a:ext cx="1415772" cy="276999"/>
          </a:xfrm>
          <a:prstGeom prst="rect">
            <a:avLst/>
          </a:prstGeom>
          <a:noFill/>
        </p:spPr>
        <p:txBody>
          <a:bodyPr wrap="none" rtlCol="0">
            <a:spAutoFit/>
          </a:bodyPr>
          <a:lstStyle/>
          <a:p>
            <a:r>
              <a:rPr kumimoji="1" lang="ja-JP" altLang="en-US" sz="1200" dirty="0" smtClean="0">
                <a:solidFill>
                  <a:schemeClr val="bg1"/>
                </a:solidFill>
                <a:latin typeface="メイリオ" panose="020B0604030504040204" pitchFamily="50" charset="-128"/>
                <a:ea typeface="メイリオ" panose="020B0604030504040204" pitchFamily="50" charset="-128"/>
              </a:rPr>
              <a:t>マントルウェッジ</a:t>
            </a:r>
            <a:endParaRPr kumimoji="1" lang="ja-JP" altLang="en-US" sz="12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133618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5-3</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大陸地殻形成モデル</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22229" y="1825625"/>
            <a:ext cx="5099541" cy="4351338"/>
          </a:xfrm>
        </p:spPr>
      </p:pic>
      <p:sp>
        <p:nvSpPr>
          <p:cNvPr id="5" name="テキスト ボックス 4"/>
          <p:cNvSpPr txBox="1"/>
          <p:nvPr/>
        </p:nvSpPr>
        <p:spPr>
          <a:xfrm>
            <a:off x="3163719" y="6344296"/>
            <a:ext cx="2816605"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Tatsumi et al. (</a:t>
            </a:r>
            <a:r>
              <a:rPr lang="en-US" altLang="ja-JP" sz="1400" dirty="0" smtClean="0">
                <a:latin typeface="メイリオ" panose="020B0604030504040204" pitchFamily="50" charset="-128"/>
                <a:ea typeface="メイリオ" panose="020B0604030504040204" pitchFamily="50" charset="-128"/>
              </a:rPr>
              <a:t>2008</a:t>
            </a:r>
            <a:r>
              <a:rPr kumimoji="1" lang="en-US" altLang="ja-JP" sz="1400" dirty="0" smtClean="0">
                <a:latin typeface="メイリオ" panose="020B0604030504040204" pitchFamily="50" charset="-128"/>
                <a:ea typeface="メイリオ" panose="020B0604030504040204" pitchFamily="50" charset="-128"/>
              </a:rPr>
              <a:t>) </a:t>
            </a:r>
            <a:r>
              <a:rPr kumimoji="1" lang="ja-JP" altLang="en-US" sz="1400" dirty="0" smtClean="0">
                <a:latin typeface="メイリオ" panose="020B0604030504040204" pitchFamily="50" charset="-128"/>
                <a:ea typeface="メイリオ" panose="020B0604030504040204" pitchFamily="50" charset="-128"/>
              </a:rPr>
              <a:t>に基づく</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866070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5-4</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各大陸の地殻の年代分布</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6094" y="1825625"/>
            <a:ext cx="3471812" cy="4351338"/>
          </a:xfrm>
        </p:spPr>
      </p:pic>
      <p:sp>
        <p:nvSpPr>
          <p:cNvPr id="5" name="テキスト ボックス 4"/>
          <p:cNvSpPr txBox="1"/>
          <p:nvPr/>
        </p:nvSpPr>
        <p:spPr>
          <a:xfrm>
            <a:off x="3848101" y="6344296"/>
            <a:ext cx="1447833" cy="307777"/>
          </a:xfrm>
          <a:prstGeom prst="rect">
            <a:avLst/>
          </a:prstGeom>
          <a:noFill/>
        </p:spPr>
        <p:txBody>
          <a:bodyPr wrap="none" rtlCol="0">
            <a:spAutoFit/>
          </a:bodyPr>
          <a:lstStyle/>
          <a:p>
            <a:pPr algn="ctr"/>
            <a:r>
              <a:rPr kumimoji="1" lang="en-US" altLang="ja-JP" sz="1400" dirty="0" err="1" smtClean="0">
                <a:latin typeface="メイリオ" panose="020B0604030504040204" pitchFamily="50" charset="-128"/>
                <a:ea typeface="メイリオ" panose="020B0604030504040204" pitchFamily="50" charset="-128"/>
              </a:rPr>
              <a:t>Condie</a:t>
            </a:r>
            <a:r>
              <a:rPr kumimoji="1" lang="en-US" altLang="ja-JP" sz="1400" dirty="0" smtClean="0">
                <a:latin typeface="メイリオ" panose="020B0604030504040204" pitchFamily="50" charset="-128"/>
                <a:ea typeface="メイリオ" panose="020B0604030504040204" pitchFamily="50" charset="-128"/>
              </a:rPr>
              <a:t> (</a:t>
            </a:r>
            <a:r>
              <a:rPr lang="en-US" altLang="ja-JP" sz="1400" dirty="0" smtClean="0">
                <a:latin typeface="メイリオ" panose="020B0604030504040204" pitchFamily="50" charset="-128"/>
                <a:ea typeface="メイリオ" panose="020B0604030504040204" pitchFamily="50" charset="-128"/>
              </a:rPr>
              <a:t>1998</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543451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5-5</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大陸地殻の生産量</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89176" y="2135918"/>
            <a:ext cx="5565648" cy="3730752"/>
          </a:xfrm>
        </p:spPr>
      </p:pic>
      <p:sp>
        <p:nvSpPr>
          <p:cNvPr id="7" name="テキスト ボックス 6"/>
          <p:cNvSpPr txBox="1"/>
          <p:nvPr/>
        </p:nvSpPr>
        <p:spPr>
          <a:xfrm>
            <a:off x="3848100" y="6344296"/>
            <a:ext cx="1447833" cy="307777"/>
          </a:xfrm>
          <a:prstGeom prst="rect">
            <a:avLst/>
          </a:prstGeom>
          <a:noFill/>
        </p:spPr>
        <p:txBody>
          <a:bodyPr wrap="none" rtlCol="0">
            <a:spAutoFit/>
          </a:bodyPr>
          <a:lstStyle/>
          <a:p>
            <a:pPr algn="ctr"/>
            <a:r>
              <a:rPr kumimoji="1" lang="en-US" altLang="ja-JP" sz="1400" dirty="0" err="1" smtClean="0">
                <a:latin typeface="メイリオ" panose="020B0604030504040204" pitchFamily="50" charset="-128"/>
                <a:ea typeface="メイリオ" panose="020B0604030504040204" pitchFamily="50" charset="-128"/>
              </a:rPr>
              <a:t>Condie</a:t>
            </a:r>
            <a:r>
              <a:rPr kumimoji="1" lang="en-US" altLang="ja-JP" sz="1400" dirty="0" smtClean="0">
                <a:latin typeface="メイリオ" panose="020B0604030504040204" pitchFamily="50" charset="-128"/>
                <a:ea typeface="メイリオ" panose="020B0604030504040204" pitchFamily="50" charset="-128"/>
              </a:rPr>
              <a:t> (</a:t>
            </a:r>
            <a:r>
              <a:rPr lang="en-US" altLang="ja-JP" sz="1400" dirty="0" smtClean="0">
                <a:latin typeface="メイリオ" panose="020B0604030504040204" pitchFamily="50" charset="-128"/>
                <a:ea typeface="メイリオ" panose="020B0604030504040204" pitchFamily="50" charset="-128"/>
              </a:rPr>
              <a:t>1998</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84358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5-S1</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大陸地殻生産率のさまざまなモデル</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3552226" y="6344296"/>
            <a:ext cx="2039597" cy="307777"/>
          </a:xfrm>
          <a:prstGeom prst="rect">
            <a:avLst/>
          </a:prstGeom>
          <a:noFill/>
        </p:spPr>
        <p:txBody>
          <a:bodyPr wrap="none" rtlCol="0">
            <a:spAutoFit/>
          </a:bodyPr>
          <a:lstStyle/>
          <a:p>
            <a:pPr algn="ctr"/>
            <a:r>
              <a:rPr kumimoji="1" lang="en-US" altLang="ja-JP" sz="1400" dirty="0" err="1" smtClean="0">
                <a:latin typeface="メイリオ" panose="020B0604030504040204" pitchFamily="50" charset="-128"/>
                <a:ea typeface="メイリオ" panose="020B0604030504040204" pitchFamily="50" charset="-128"/>
              </a:rPr>
              <a:t>Hawkesworth</a:t>
            </a:r>
            <a:r>
              <a:rPr kumimoji="1" lang="en-US" altLang="ja-JP" sz="1400" dirty="0" smtClean="0">
                <a:latin typeface="メイリオ" panose="020B0604030504040204" pitchFamily="50" charset="-128"/>
                <a:ea typeface="メイリオ" panose="020B0604030504040204" pitchFamily="50" charset="-128"/>
              </a:rPr>
              <a:t> (2013)</a:t>
            </a:r>
            <a:endParaRPr kumimoji="1" lang="ja-JP" altLang="en-US" sz="1400" dirty="0">
              <a:latin typeface="メイリオ" panose="020B0604030504040204" pitchFamily="50" charset="-128"/>
              <a:ea typeface="メイリオ" panose="020B0604030504040204" pitchFamily="50" charset="-128"/>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0589" y="2007107"/>
            <a:ext cx="6010836" cy="3966132"/>
          </a:xfrm>
          <a:prstGeom prst="rect">
            <a:avLst/>
          </a:prstGeom>
        </p:spPr>
      </p:pic>
      <p:sp>
        <p:nvSpPr>
          <p:cNvPr id="7" name="テキスト ボックス 6"/>
          <p:cNvSpPr txBox="1"/>
          <p:nvPr/>
        </p:nvSpPr>
        <p:spPr>
          <a:xfrm rot="16200000">
            <a:off x="-58320" y="3577527"/>
            <a:ext cx="3647152" cy="369332"/>
          </a:xfrm>
          <a:prstGeom prst="rect">
            <a:avLst/>
          </a:prstGeom>
          <a:solidFill>
            <a:schemeClr val="bg1"/>
          </a:solid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　　　大陸地殻の体積（％）　　</a:t>
            </a:r>
            <a:endParaRPr kumimoji="1" lang="ja-JP" altLang="en-US" dirty="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3526971" y="5672397"/>
            <a:ext cx="3009157" cy="369332"/>
          </a:xfrm>
          <a:prstGeom prst="rect">
            <a:avLst/>
          </a:prstGeom>
          <a:solidFill>
            <a:schemeClr val="bg1"/>
          </a:solid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　　年代（</a:t>
            </a:r>
            <a:r>
              <a:rPr kumimoji="1" lang="en-US" altLang="ja-JP" dirty="0" smtClean="0">
                <a:latin typeface="メイリオ" panose="020B0604030504040204" pitchFamily="50" charset="-128"/>
                <a:ea typeface="メイリオ" panose="020B0604030504040204" pitchFamily="50" charset="-128"/>
              </a:rPr>
              <a:t>10</a:t>
            </a:r>
            <a:r>
              <a:rPr kumimoji="1" lang="ja-JP" altLang="en-US" dirty="0" smtClean="0">
                <a:latin typeface="メイリオ" panose="020B0604030504040204" pitchFamily="50" charset="-128"/>
                <a:ea typeface="メイリオ" panose="020B0604030504040204" pitchFamily="50" charset="-128"/>
              </a:rPr>
              <a:t>億年前）　　</a:t>
            </a:r>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669443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1-4</a:t>
            </a:r>
            <a:r>
              <a:rPr lang="en-US" altLang="ja-JP" sz="2800" dirty="0">
                <a:latin typeface="HGS創英角ｺﾞｼｯｸUB" panose="020B0900000000000000" pitchFamily="50" charset="-128"/>
                <a:ea typeface="HGS創英角ｺﾞｼｯｸUB" panose="020B0900000000000000" pitchFamily="50" charset="-128"/>
              </a:rPr>
              <a:t/>
            </a:r>
            <a:br>
              <a:rPr lang="en-US" altLang="ja-JP" sz="2800" dirty="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プレート境界とプレート運動速度</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7" name="コンテンツ プレースホルダー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6245" y="1587301"/>
            <a:ext cx="7472065" cy="4944127"/>
          </a:xfrm>
        </p:spPr>
      </p:pic>
    </p:spTree>
    <p:extLst>
      <p:ext uri="{BB962C8B-B14F-4D97-AF65-F5344CB8AC3E}">
        <p14:creationId xmlns:p14="http://schemas.microsoft.com/office/powerpoint/2010/main" val="10435305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5-S2</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巨大火成岩岩石区（</a:t>
            </a:r>
            <a:r>
              <a:rPr kumimoji="1" lang="en-US" altLang="ja-JP" sz="2800" dirty="0" smtClean="0">
                <a:latin typeface="HGP創英角ｺﾞｼｯｸUB" panose="020B0900000000000000" pitchFamily="50" charset="-128"/>
                <a:ea typeface="HGP創英角ｺﾞｼｯｸUB" panose="020B0900000000000000" pitchFamily="50" charset="-128"/>
              </a:rPr>
              <a:t>LIPs</a:t>
            </a:r>
            <a:r>
              <a:rPr kumimoji="1" lang="ja-JP" altLang="en-US" sz="2800" dirty="0" smtClean="0">
                <a:latin typeface="HGP創英角ｺﾞｼｯｸUB" panose="020B0900000000000000" pitchFamily="50" charset="-128"/>
                <a:ea typeface="HGP創英角ｺﾞｼｯｸUB" panose="020B0900000000000000" pitchFamily="50" charset="-128"/>
              </a:rPr>
              <a:t>）の分布</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00328" y="2219738"/>
            <a:ext cx="6943344" cy="3563112"/>
          </a:xfrm>
        </p:spPr>
      </p:pic>
      <p:sp>
        <p:nvSpPr>
          <p:cNvPr id="5" name="テキスト ボックス 4"/>
          <p:cNvSpPr txBox="1"/>
          <p:nvPr/>
        </p:nvSpPr>
        <p:spPr>
          <a:xfrm>
            <a:off x="2684330" y="6344296"/>
            <a:ext cx="3775394" cy="307777"/>
          </a:xfrm>
          <a:prstGeom prst="rect">
            <a:avLst/>
          </a:prstGeom>
          <a:noFill/>
        </p:spPr>
        <p:txBody>
          <a:bodyPr wrap="none" rtlCol="0">
            <a:spAutoFit/>
          </a:bodyPr>
          <a:lstStyle/>
          <a:p>
            <a:pPr algn="ctr"/>
            <a:r>
              <a:rPr kumimoji="1" lang="ja-JP" altLang="en-US" sz="1400" dirty="0" smtClean="0">
                <a:latin typeface="メイリオ" panose="020B0604030504040204" pitchFamily="50" charset="-128"/>
                <a:ea typeface="メイリオ" panose="020B0604030504040204" pitchFamily="50" charset="-128"/>
              </a:rPr>
              <a:t>テキサス大学地球物理学研究所のデータから</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916070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5-S3</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世界の</a:t>
            </a:r>
            <a:r>
              <a:rPr kumimoji="1" lang="en-US" altLang="ja-JP" sz="2800" dirty="0" smtClean="0">
                <a:latin typeface="HGP創英角ｺﾞｼｯｸUB" panose="020B0900000000000000" pitchFamily="50" charset="-128"/>
                <a:ea typeface="HGP創英角ｺﾞｼｯｸUB" panose="020B0900000000000000" pitchFamily="50" charset="-128"/>
              </a:rPr>
              <a:t>56</a:t>
            </a:r>
            <a:r>
              <a:rPr kumimoji="1" lang="ja-JP" altLang="en-US" sz="2800" dirty="0" smtClean="0">
                <a:latin typeface="HGP創英角ｺﾞｼｯｸUB" panose="020B0900000000000000" pitchFamily="50" charset="-128"/>
                <a:ea typeface="HGP創英角ｺﾞｼｯｸUB" panose="020B0900000000000000" pitchFamily="50" charset="-128"/>
              </a:rPr>
              <a:t>枚のプレート</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9880" y="1825625"/>
            <a:ext cx="3984239" cy="4351338"/>
          </a:xfrm>
        </p:spPr>
      </p:pic>
      <p:sp>
        <p:nvSpPr>
          <p:cNvPr id="5" name="テキスト ボックス 4"/>
          <p:cNvSpPr txBox="1"/>
          <p:nvPr/>
        </p:nvSpPr>
        <p:spPr>
          <a:xfrm>
            <a:off x="2892714" y="6344296"/>
            <a:ext cx="3358613"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Argus et al. (</a:t>
            </a:r>
            <a:r>
              <a:rPr lang="en-US" altLang="ja-JP" sz="1400" dirty="0" smtClean="0">
                <a:latin typeface="メイリオ" panose="020B0604030504040204" pitchFamily="50" charset="-128"/>
                <a:ea typeface="メイリオ" panose="020B0604030504040204" pitchFamily="50" charset="-128"/>
              </a:rPr>
              <a:t>2011</a:t>
            </a:r>
            <a:r>
              <a:rPr kumimoji="1" lang="en-US" altLang="ja-JP" sz="1400" dirty="0" smtClean="0">
                <a:latin typeface="メイリオ" panose="020B0604030504040204" pitchFamily="50" charset="-128"/>
                <a:ea typeface="メイリオ" panose="020B0604030504040204" pitchFamily="50" charset="-128"/>
              </a:rPr>
              <a:t>) </a:t>
            </a:r>
            <a:r>
              <a:rPr kumimoji="1" lang="ja-JP" altLang="en-US" sz="1400" dirty="0" smtClean="0">
                <a:latin typeface="メイリオ" panose="020B0604030504040204" pitchFamily="50" charset="-128"/>
                <a:ea typeface="メイリオ" panose="020B0604030504040204" pitchFamily="50" charset="-128"/>
              </a:rPr>
              <a:t>のデータに基づく</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401093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5-6</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プレート面積のべき乗則</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3996" y="1884458"/>
            <a:ext cx="4636008" cy="4233672"/>
          </a:xfrm>
        </p:spPr>
      </p:pic>
      <p:sp>
        <p:nvSpPr>
          <p:cNvPr id="5" name="テキスト ボックス 4"/>
          <p:cNvSpPr txBox="1"/>
          <p:nvPr/>
        </p:nvSpPr>
        <p:spPr>
          <a:xfrm>
            <a:off x="2892714" y="6344296"/>
            <a:ext cx="3358613"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Argus et al. (</a:t>
            </a:r>
            <a:r>
              <a:rPr lang="en-US" altLang="ja-JP" sz="1400" dirty="0" smtClean="0">
                <a:latin typeface="メイリオ" panose="020B0604030504040204" pitchFamily="50" charset="-128"/>
                <a:ea typeface="メイリオ" panose="020B0604030504040204" pitchFamily="50" charset="-128"/>
              </a:rPr>
              <a:t>2011</a:t>
            </a:r>
            <a:r>
              <a:rPr kumimoji="1" lang="en-US" altLang="ja-JP" sz="1400" dirty="0" smtClean="0">
                <a:latin typeface="メイリオ" panose="020B0604030504040204" pitchFamily="50" charset="-128"/>
                <a:ea typeface="メイリオ" panose="020B0604030504040204" pitchFamily="50" charset="-128"/>
              </a:rPr>
              <a:t>) </a:t>
            </a:r>
            <a:r>
              <a:rPr kumimoji="1" lang="ja-JP" altLang="en-US" sz="1400" dirty="0" smtClean="0">
                <a:latin typeface="メイリオ" panose="020B0604030504040204" pitchFamily="50" charset="-128"/>
                <a:ea typeface="メイリオ" panose="020B0604030504040204" pitchFamily="50" charset="-128"/>
              </a:rPr>
              <a:t>のデータに基づく</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971712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6-1</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粘性率の深さ分布</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48555" y="1825625"/>
            <a:ext cx="4646889" cy="4351338"/>
          </a:xfrm>
        </p:spPr>
      </p:pic>
    </p:spTree>
    <p:extLst>
      <p:ext uri="{BB962C8B-B14F-4D97-AF65-F5344CB8AC3E}">
        <p14:creationId xmlns:p14="http://schemas.microsoft.com/office/powerpoint/2010/main" val="29338381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6-2</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マントルの熱収支</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3605056" y="6344296"/>
            <a:ext cx="1933927"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Lay (</a:t>
            </a:r>
            <a:r>
              <a:rPr lang="en-US" altLang="ja-JP" sz="1400" dirty="0" smtClean="0">
                <a:latin typeface="メイリオ" panose="020B0604030504040204" pitchFamily="50" charset="-128"/>
                <a:ea typeface="メイリオ" panose="020B0604030504040204" pitchFamily="50" charset="-128"/>
              </a:rPr>
              <a:t>2008</a:t>
            </a:r>
            <a:r>
              <a:rPr kumimoji="1" lang="en-US" altLang="ja-JP" sz="1400" dirty="0" smtClean="0">
                <a:latin typeface="メイリオ" panose="020B0604030504040204" pitchFamily="50" charset="-128"/>
                <a:ea typeface="メイリオ" panose="020B0604030504040204" pitchFamily="50" charset="-128"/>
              </a:rPr>
              <a:t>) </a:t>
            </a:r>
            <a:r>
              <a:rPr kumimoji="1" lang="ja-JP" altLang="en-US" sz="1400" dirty="0" smtClean="0">
                <a:latin typeface="メイリオ" panose="020B0604030504040204" pitchFamily="50" charset="-128"/>
                <a:ea typeface="メイリオ" panose="020B0604030504040204" pitchFamily="50" charset="-128"/>
              </a:rPr>
              <a:t>に基づく</a:t>
            </a:r>
            <a:endParaRPr kumimoji="1" lang="ja-JP" altLang="en-US" sz="1400" dirty="0">
              <a:latin typeface="メイリオ" panose="020B0604030504040204" pitchFamily="50" charset="-128"/>
              <a:ea typeface="メイリオ" panose="020B0604030504040204" pitchFamily="50" charset="-128"/>
            </a:endParaRPr>
          </a:p>
        </p:txBody>
      </p:sp>
      <p:pic>
        <p:nvPicPr>
          <p:cNvPr id="7" name="コンテンツ プレースホルダー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22773" y="1825625"/>
            <a:ext cx="6298454" cy="4351338"/>
          </a:xfrm>
        </p:spPr>
      </p:pic>
    </p:spTree>
    <p:extLst>
      <p:ext uri="{BB962C8B-B14F-4D97-AF65-F5344CB8AC3E}">
        <p14:creationId xmlns:p14="http://schemas.microsoft.com/office/powerpoint/2010/main" val="6436558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6-3</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ホットスポットの位置と</a:t>
            </a:r>
            <a:r>
              <a:rPr kumimoji="1" lang="en-US" altLang="ja-JP" sz="2800" dirty="0" smtClean="0">
                <a:latin typeface="HGP創英角ｺﾞｼｯｸUB" panose="020B0900000000000000" pitchFamily="50" charset="-128"/>
                <a:ea typeface="HGP創英角ｺﾞｼｯｸUB" panose="020B0900000000000000" pitchFamily="50" charset="-128"/>
              </a:rPr>
              <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コア・マントル境界上の地震波速度異常</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1985419" y="6344296"/>
            <a:ext cx="5173211" cy="307777"/>
          </a:xfrm>
          <a:prstGeom prst="rect">
            <a:avLst/>
          </a:prstGeom>
          <a:noFill/>
        </p:spPr>
        <p:txBody>
          <a:bodyPr wrap="none" rtlCol="0">
            <a:spAutoFit/>
          </a:bodyPr>
          <a:lstStyle/>
          <a:p>
            <a:pPr algn="ctr"/>
            <a:r>
              <a:rPr kumimoji="1" lang="ja-JP" altLang="en-US" sz="1400" dirty="0" smtClean="0">
                <a:latin typeface="メイリオ" panose="020B0604030504040204" pitchFamily="50" charset="-128"/>
                <a:ea typeface="メイリオ" panose="020B0604030504040204" pitchFamily="50" charset="-128"/>
              </a:rPr>
              <a:t>地震波速度異常は</a:t>
            </a:r>
            <a:r>
              <a:rPr lang="en-US" altLang="ja-JP" sz="1400" dirty="0" smtClean="0">
                <a:latin typeface="メイリオ" panose="020B0604030504040204" pitchFamily="50" charset="-128"/>
                <a:ea typeface="メイリオ" panose="020B0604030504040204" pitchFamily="50" charset="-128"/>
              </a:rPr>
              <a:t> Ritsema</a:t>
            </a:r>
            <a:r>
              <a:rPr kumimoji="1" lang="en-US" altLang="ja-JP" sz="1400" dirty="0" smtClean="0">
                <a:latin typeface="メイリオ" panose="020B0604030504040204" pitchFamily="50" charset="-128"/>
                <a:ea typeface="メイリオ" panose="020B0604030504040204" pitchFamily="50" charset="-128"/>
              </a:rPr>
              <a:t> et al. (</a:t>
            </a:r>
            <a:r>
              <a:rPr lang="en-US" altLang="ja-JP" sz="1400" dirty="0" smtClean="0">
                <a:latin typeface="メイリオ" panose="020B0604030504040204" pitchFamily="50" charset="-128"/>
                <a:ea typeface="メイリオ" panose="020B0604030504040204" pitchFamily="50" charset="-128"/>
              </a:rPr>
              <a:t>2011</a:t>
            </a:r>
            <a:r>
              <a:rPr kumimoji="1" lang="en-US" altLang="ja-JP" sz="1400" dirty="0" smtClean="0">
                <a:latin typeface="メイリオ" panose="020B0604030504040204" pitchFamily="50" charset="-128"/>
                <a:ea typeface="メイリオ" panose="020B0604030504040204" pitchFamily="50" charset="-128"/>
              </a:rPr>
              <a:t>) </a:t>
            </a:r>
            <a:r>
              <a:rPr kumimoji="1" lang="ja-JP" altLang="en-US" sz="1400" dirty="0" smtClean="0">
                <a:latin typeface="メイリオ" panose="020B0604030504040204" pitchFamily="50" charset="-128"/>
                <a:ea typeface="メイリオ" panose="020B0604030504040204" pitchFamily="50" charset="-128"/>
              </a:rPr>
              <a:t>のデータに基づく</a:t>
            </a:r>
            <a:endParaRPr kumimoji="1" lang="ja-JP" altLang="en-US" sz="1400" dirty="0">
              <a:latin typeface="メイリオ" panose="020B0604030504040204" pitchFamily="50" charset="-128"/>
              <a:ea typeface="メイリオ" panose="020B0604030504040204" pitchFamily="50" charset="-128"/>
            </a:endParaRP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00328" y="2087150"/>
            <a:ext cx="6943344" cy="3828288"/>
          </a:xfrm>
        </p:spPr>
      </p:pic>
      <p:sp>
        <p:nvSpPr>
          <p:cNvPr id="7" name="テキスト ボックス 6"/>
          <p:cNvSpPr txBox="1"/>
          <p:nvPr/>
        </p:nvSpPr>
        <p:spPr>
          <a:xfrm>
            <a:off x="693280" y="4627985"/>
            <a:ext cx="2339102" cy="307777"/>
          </a:xfrm>
          <a:prstGeom prst="rect">
            <a:avLst/>
          </a:prstGeom>
          <a:noFill/>
        </p:spPr>
        <p:txBody>
          <a:bodyPr wrap="none" rtlCol="0">
            <a:spAutoFit/>
          </a:bodyPr>
          <a:lstStyle/>
          <a:p>
            <a:r>
              <a:rPr kumimoji="1" lang="ja-JP" altLang="en-US" sz="14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南太平洋スーパープルーム</a:t>
            </a:r>
            <a:endParaRPr kumimoji="1" lang="ja-JP" altLang="en-US" sz="1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4130056" y="4320208"/>
            <a:ext cx="2339102" cy="307777"/>
          </a:xfrm>
          <a:prstGeom prst="rect">
            <a:avLst/>
          </a:prstGeom>
          <a:noFill/>
        </p:spPr>
        <p:txBody>
          <a:bodyPr wrap="none" rtlCol="0">
            <a:spAutoFit/>
          </a:bodyPr>
          <a:lstStyle/>
          <a:p>
            <a:r>
              <a:rPr kumimoji="1" lang="ja-JP" altLang="en-US" sz="1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アフリカスーパープルーム</a:t>
            </a:r>
            <a:endParaRPr kumimoji="1" lang="ja-JP" altLang="en-US" sz="1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3848856" y="5906107"/>
            <a:ext cx="1441420" cy="307777"/>
          </a:xfrm>
          <a:prstGeom prst="rect">
            <a:avLst/>
          </a:prstGeom>
          <a:noFill/>
        </p:spPr>
        <p:txBody>
          <a:bodyPr wrap="none" rtlCol="0">
            <a:spAutoFit/>
          </a:bodyPr>
          <a:lstStyle/>
          <a:p>
            <a:r>
              <a:rPr kumimoji="1" lang="ja-JP" altLang="en-US" sz="1400" dirty="0" smtClean="0">
                <a:latin typeface="メイリオ" panose="020B0604030504040204" pitchFamily="50" charset="-128"/>
                <a:ea typeface="メイリオ" panose="020B0604030504040204" pitchFamily="50" charset="-128"/>
              </a:rPr>
              <a:t>地震波速度異常</a:t>
            </a:r>
            <a:endParaRPr kumimoji="1" lang="ja-JP" altLang="en-US" sz="1400" dirty="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2366836" y="5882630"/>
            <a:ext cx="1016625" cy="307777"/>
          </a:xfrm>
          <a:prstGeom prst="rect">
            <a:avLst/>
          </a:prstGeom>
          <a:noFill/>
        </p:spPr>
        <p:txBody>
          <a:bodyPr wrap="none" rtlCol="0">
            <a:spAutoFit/>
          </a:bodyPr>
          <a:lstStyle/>
          <a:p>
            <a:r>
              <a:rPr kumimoji="1" lang="en-US" altLang="ja-JP" sz="1400" dirty="0" smtClean="0">
                <a:latin typeface="メイリオ" panose="020B0604030504040204" pitchFamily="50" charset="-128"/>
                <a:ea typeface="メイリオ" panose="020B0604030504040204" pitchFamily="50" charset="-128"/>
              </a:rPr>
              <a:t>1.5%</a:t>
            </a:r>
            <a:r>
              <a:rPr kumimoji="1" lang="ja-JP" altLang="en-US" sz="1400" dirty="0" smtClean="0">
                <a:latin typeface="メイリオ" panose="020B0604030504040204" pitchFamily="50" charset="-128"/>
                <a:ea typeface="メイリオ" panose="020B0604030504040204" pitchFamily="50" charset="-128"/>
              </a:rPr>
              <a:t>遅い</a:t>
            </a:r>
            <a:endParaRPr kumimoji="1" lang="ja-JP" altLang="en-US" sz="1400" dirty="0">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5789443" y="5901167"/>
            <a:ext cx="1016625" cy="307777"/>
          </a:xfrm>
          <a:prstGeom prst="rect">
            <a:avLst/>
          </a:prstGeom>
          <a:noFill/>
        </p:spPr>
        <p:txBody>
          <a:bodyPr wrap="none" rtlCol="0">
            <a:spAutoFit/>
          </a:bodyPr>
          <a:lstStyle/>
          <a:p>
            <a:r>
              <a:rPr kumimoji="1" lang="en-US" altLang="ja-JP" sz="1400" dirty="0" smtClean="0">
                <a:latin typeface="メイリオ" panose="020B0604030504040204" pitchFamily="50" charset="-128"/>
                <a:ea typeface="メイリオ" panose="020B0604030504040204" pitchFamily="50" charset="-128"/>
              </a:rPr>
              <a:t>1.5%</a:t>
            </a:r>
            <a:r>
              <a:rPr kumimoji="1" lang="ja-JP" altLang="en-US" sz="1400" dirty="0" smtClean="0">
                <a:latin typeface="メイリオ" panose="020B0604030504040204" pitchFamily="50" charset="-128"/>
                <a:ea typeface="メイリオ" panose="020B0604030504040204" pitchFamily="50" charset="-128"/>
              </a:rPr>
              <a:t>早い</a:t>
            </a:r>
            <a:endParaRPr kumimoji="1" lang="ja-JP" altLang="en-US" sz="1400" dirty="0">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1280806" y="3536559"/>
            <a:ext cx="723275" cy="307777"/>
          </a:xfrm>
          <a:prstGeom prst="rect">
            <a:avLst/>
          </a:prstGeom>
          <a:noFill/>
        </p:spPr>
        <p:txBody>
          <a:bodyPr wrap="none" rtlCol="0">
            <a:spAutoFit/>
          </a:bodyPr>
          <a:lstStyle/>
          <a:p>
            <a:r>
              <a:rPr kumimoji="1" lang="ja-JP" altLang="en-US" sz="1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ハワイ</a:t>
            </a:r>
            <a:endParaRPr kumimoji="1" lang="ja-JP" altLang="en-US" sz="1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408156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6-4</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シリコーン油のベナール対流</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5939" y="1825625"/>
            <a:ext cx="4792122" cy="4351338"/>
          </a:xfrm>
        </p:spPr>
      </p:pic>
      <p:sp>
        <p:nvSpPr>
          <p:cNvPr id="5" name="テキスト ボックス 4"/>
          <p:cNvSpPr txBox="1"/>
          <p:nvPr/>
        </p:nvSpPr>
        <p:spPr>
          <a:xfrm>
            <a:off x="3166832" y="6344296"/>
            <a:ext cx="2810385"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a:t>
            </a:r>
            <a:r>
              <a:rPr kumimoji="1" lang="ja-JP" altLang="en-US" sz="1400" dirty="0" smtClean="0">
                <a:latin typeface="メイリオ" panose="020B0604030504040204" pitchFamily="50" charset="-128"/>
                <a:ea typeface="メイリオ" panose="020B0604030504040204" pitchFamily="50" charset="-128"/>
              </a:rPr>
              <a:t>岩波理化学辞典　第</a:t>
            </a:r>
            <a:r>
              <a:rPr kumimoji="1" lang="en-US" altLang="ja-JP" sz="1400" dirty="0" smtClean="0">
                <a:latin typeface="メイリオ" panose="020B0604030504040204" pitchFamily="50" charset="-128"/>
                <a:ea typeface="メイリオ" panose="020B0604030504040204" pitchFamily="50" charset="-128"/>
              </a:rPr>
              <a:t>5</a:t>
            </a:r>
            <a:r>
              <a:rPr kumimoji="1" lang="ja-JP" altLang="en-US" sz="1400" dirty="0" smtClean="0">
                <a:latin typeface="メイリオ" panose="020B0604030504040204" pitchFamily="50" charset="-128"/>
                <a:ea typeface="メイリオ" panose="020B0604030504040204" pitchFamily="50" charset="-128"/>
              </a:rPr>
              <a:t>版</a:t>
            </a:r>
            <a:r>
              <a:rPr kumimoji="1" lang="en-US" altLang="ja-JP" sz="1400" dirty="0" smtClean="0">
                <a:latin typeface="メイリオ" panose="020B0604030504040204" pitchFamily="50" charset="-128"/>
                <a:ea typeface="メイリオ" panose="020B0604030504040204" pitchFamily="50" charset="-128"/>
              </a:rPr>
              <a:t>』</a:t>
            </a:r>
            <a:r>
              <a:rPr kumimoji="1" lang="ja-JP" altLang="en-US" sz="1400" dirty="0" smtClean="0">
                <a:latin typeface="メイリオ" panose="020B0604030504040204" pitchFamily="50" charset="-128"/>
                <a:ea typeface="メイリオ" panose="020B0604030504040204" pitchFamily="50" charset="-128"/>
              </a:rPr>
              <a:t>より</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3921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6-5</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レイリー・ベナール対流のいろいろなパターン</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2381908" y="6344296"/>
            <a:ext cx="4380238" cy="307777"/>
          </a:xfrm>
          <a:prstGeom prst="rect">
            <a:avLst/>
          </a:prstGeom>
          <a:noFill/>
        </p:spPr>
        <p:txBody>
          <a:bodyPr wrap="none" rtlCol="0">
            <a:spAutoFit/>
          </a:bodyPr>
          <a:lstStyle/>
          <a:p>
            <a:pPr algn="ctr"/>
            <a:r>
              <a:rPr kumimoji="1" lang="ja-JP" altLang="en-US" sz="1400" dirty="0" smtClean="0">
                <a:latin typeface="メイリオ" panose="020B0604030504040204" pitchFamily="50" charset="-128"/>
                <a:ea typeface="メイリオ" panose="020B0604030504040204" pitchFamily="50" charset="-128"/>
              </a:rPr>
              <a:t>上田</a:t>
            </a:r>
            <a:r>
              <a:rPr lang="ja-JP" altLang="en-US" sz="1400" dirty="0">
                <a:latin typeface="メイリオ" panose="020B0604030504040204" pitchFamily="50" charset="-128"/>
                <a:ea typeface="メイリオ" panose="020B0604030504040204" pitchFamily="50" charset="-128"/>
              </a:rPr>
              <a:t> </a:t>
            </a:r>
            <a:r>
              <a:rPr lang="en-US" altLang="ja-JP" sz="1400" dirty="0" smtClean="0">
                <a:latin typeface="メイリオ" panose="020B0604030504040204" pitchFamily="50" charset="-128"/>
                <a:ea typeface="メイリオ" panose="020B0604030504040204" pitchFamily="50" charset="-128"/>
              </a:rPr>
              <a:t>(1989)</a:t>
            </a:r>
            <a:r>
              <a:rPr lang="ja-JP" altLang="en-US" sz="1400" dirty="0" err="1" smtClean="0">
                <a:latin typeface="メイリオ" panose="020B0604030504040204" pitchFamily="50" charset="-128"/>
                <a:ea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rPr>
              <a:t>元の図は </a:t>
            </a:r>
            <a:r>
              <a:rPr lang="en-US" altLang="ja-JP" sz="1400" dirty="0" smtClean="0">
                <a:latin typeface="メイリオ" panose="020B0604030504040204" pitchFamily="50" charset="-128"/>
                <a:ea typeface="メイリオ" panose="020B0604030504040204" pitchFamily="50" charset="-128"/>
              </a:rPr>
              <a:t>Parsons &amp; Richter (1981)</a:t>
            </a:r>
            <a:endParaRPr kumimoji="1" lang="ja-JP" altLang="en-US" sz="1400" dirty="0">
              <a:latin typeface="メイリオ" panose="020B0604030504040204" pitchFamily="50" charset="-128"/>
              <a:ea typeface="メイリオ" panose="020B0604030504040204" pitchFamily="50" charset="-128"/>
            </a:endParaRP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13293" y="1561171"/>
            <a:ext cx="5501904" cy="4641395"/>
          </a:xfrm>
        </p:spPr>
      </p:pic>
      <p:sp>
        <p:nvSpPr>
          <p:cNvPr id="7" name="テキスト ボックス 6"/>
          <p:cNvSpPr txBox="1"/>
          <p:nvPr/>
        </p:nvSpPr>
        <p:spPr>
          <a:xfrm>
            <a:off x="7560527" y="5679346"/>
            <a:ext cx="1261884" cy="523220"/>
          </a:xfrm>
          <a:prstGeom prst="rect">
            <a:avLst/>
          </a:prstGeom>
          <a:noFill/>
        </p:spPr>
        <p:txBody>
          <a:bodyPr wrap="none" rtlCol="0">
            <a:spAutoFit/>
          </a:bodyPr>
          <a:lstStyle/>
          <a:p>
            <a:r>
              <a:rPr kumimoji="1" lang="ja-JP" altLang="en-US" sz="1400" dirty="0" smtClean="0">
                <a:latin typeface="メイリオ" panose="020B0604030504040204" pitchFamily="50" charset="-128"/>
                <a:ea typeface="メイリオ" panose="020B0604030504040204" pitchFamily="50" charset="-128"/>
              </a:rPr>
              <a:t>暗色：上昇流</a:t>
            </a:r>
            <a:endParaRPr kumimoji="1" lang="en-US" altLang="ja-JP" sz="1400" dirty="0" smtClean="0">
              <a:latin typeface="メイリオ" panose="020B0604030504040204" pitchFamily="50" charset="-128"/>
              <a:ea typeface="メイリオ" panose="020B0604030504040204" pitchFamily="50" charset="-128"/>
            </a:endParaRPr>
          </a:p>
          <a:p>
            <a:r>
              <a:rPr kumimoji="1" lang="ja-JP" altLang="en-US" sz="1400" dirty="0" smtClean="0">
                <a:latin typeface="メイリオ" panose="020B0604030504040204" pitchFamily="50" charset="-128"/>
                <a:ea typeface="メイリオ" panose="020B0604030504040204" pitchFamily="50" charset="-128"/>
              </a:rPr>
              <a:t>明色：下降流</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901778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6-6</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マントル対流の３種類のパターン</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3203890" y="6344296"/>
            <a:ext cx="2736262" cy="307777"/>
          </a:xfrm>
          <a:prstGeom prst="rect">
            <a:avLst/>
          </a:prstGeom>
          <a:noFill/>
        </p:spPr>
        <p:txBody>
          <a:bodyPr wrap="none" rtlCol="0">
            <a:spAutoFit/>
          </a:bodyPr>
          <a:lstStyle/>
          <a:p>
            <a:pPr algn="ctr"/>
            <a:r>
              <a:rPr kumimoji="1" lang="en-US" altLang="ja-JP" sz="1400" dirty="0" err="1" smtClean="0">
                <a:latin typeface="メイリオ" panose="020B0604030504040204" pitchFamily="50" charset="-128"/>
                <a:ea typeface="メイリオ" panose="020B0604030504040204" pitchFamily="50" charset="-128"/>
              </a:rPr>
              <a:t>Kearey</a:t>
            </a:r>
            <a:r>
              <a:rPr kumimoji="1" lang="en-US" altLang="ja-JP" sz="1400" dirty="0" smtClean="0">
                <a:latin typeface="メイリオ" panose="020B0604030504040204" pitchFamily="50" charset="-128"/>
                <a:ea typeface="メイリオ" panose="020B0604030504040204" pitchFamily="50" charset="-128"/>
              </a:rPr>
              <a:t> et al. (</a:t>
            </a:r>
            <a:r>
              <a:rPr lang="en-US" altLang="ja-JP" sz="1400" dirty="0" smtClean="0">
                <a:latin typeface="メイリオ" panose="020B0604030504040204" pitchFamily="50" charset="-128"/>
                <a:ea typeface="メイリオ" panose="020B0604030504040204" pitchFamily="50" charset="-128"/>
              </a:rPr>
              <a:t>2009</a:t>
            </a:r>
            <a:r>
              <a:rPr kumimoji="1" lang="en-US" altLang="ja-JP" sz="1400" dirty="0" smtClean="0">
                <a:latin typeface="メイリオ" panose="020B0604030504040204" pitchFamily="50" charset="-128"/>
                <a:ea typeface="メイリオ" panose="020B0604030504040204" pitchFamily="50" charset="-128"/>
              </a:rPr>
              <a:t>) </a:t>
            </a:r>
            <a:r>
              <a:rPr kumimoji="1" lang="ja-JP" altLang="en-US" sz="1400" dirty="0" smtClean="0">
                <a:latin typeface="メイリオ" panose="020B0604030504040204" pitchFamily="50" charset="-128"/>
                <a:ea typeface="メイリオ" panose="020B0604030504040204" pitchFamily="50" charset="-128"/>
              </a:rPr>
              <a:t>に基づく</a:t>
            </a:r>
            <a:endParaRPr kumimoji="1" lang="ja-JP" altLang="en-US" sz="1400" dirty="0">
              <a:latin typeface="メイリオ" panose="020B0604030504040204" pitchFamily="50" charset="-128"/>
              <a:ea typeface="メイリオ" panose="020B0604030504040204" pitchFamily="50" charset="-128"/>
            </a:endParaRP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77440" y="1953038"/>
            <a:ext cx="4389120" cy="4096512"/>
          </a:xfrm>
        </p:spPr>
      </p:pic>
    </p:spTree>
    <p:extLst>
      <p:ext uri="{BB962C8B-B14F-4D97-AF65-F5344CB8AC3E}">
        <p14:creationId xmlns:p14="http://schemas.microsoft.com/office/powerpoint/2010/main" val="11211118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6-7</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地震波トモグラフィーによる</a:t>
            </a:r>
            <a:r>
              <a:rPr kumimoji="1" lang="en-US" altLang="ja-JP" sz="2800" dirty="0" smtClean="0">
                <a:latin typeface="HGP創英角ｺﾞｼｯｸUB" panose="020B0900000000000000" pitchFamily="50" charset="-128"/>
                <a:ea typeface="HGP創英角ｺﾞｼｯｸUB" panose="020B0900000000000000" pitchFamily="50" charset="-128"/>
              </a:rPr>
              <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マントルの地震波速度異常構造</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3674178" y="6344296"/>
            <a:ext cx="1795684"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Zhao et al. (</a:t>
            </a:r>
            <a:r>
              <a:rPr lang="en-US" altLang="ja-JP" sz="1400" dirty="0" smtClean="0">
                <a:latin typeface="メイリオ" panose="020B0604030504040204" pitchFamily="50" charset="-128"/>
                <a:ea typeface="メイリオ" panose="020B0604030504040204" pitchFamily="50" charset="-128"/>
              </a:rPr>
              <a:t>2013</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pic>
        <p:nvPicPr>
          <p:cNvPr id="7" name="コンテンツ プレースホルダー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0375" y="2267338"/>
            <a:ext cx="8567773" cy="3461657"/>
          </a:xfrm>
        </p:spPr>
      </p:pic>
    </p:spTree>
    <p:extLst>
      <p:ext uri="{BB962C8B-B14F-4D97-AF65-F5344CB8AC3E}">
        <p14:creationId xmlns:p14="http://schemas.microsoft.com/office/powerpoint/2010/main" val="6227641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1-5</a:t>
            </a:r>
            <a:r>
              <a:rPr lang="en-US" altLang="ja-JP" sz="2800" dirty="0">
                <a:latin typeface="HGS創英角ｺﾞｼｯｸUB" panose="020B0900000000000000" pitchFamily="50" charset="-128"/>
                <a:ea typeface="HGS創英角ｺﾞｼｯｸUB" panose="020B0900000000000000" pitchFamily="50" charset="-128"/>
              </a:rPr>
              <a:t/>
            </a:r>
            <a:br>
              <a:rPr lang="en-US" altLang="ja-JP" sz="2800" dirty="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大陸棚の定義</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7706" y="1815158"/>
            <a:ext cx="7100596" cy="3848523"/>
          </a:xfrm>
        </p:spPr>
      </p:pic>
      <p:sp>
        <p:nvSpPr>
          <p:cNvPr id="5" name="テキスト ボックス 4"/>
          <p:cNvSpPr txBox="1"/>
          <p:nvPr/>
        </p:nvSpPr>
        <p:spPr>
          <a:xfrm>
            <a:off x="3043382" y="6344296"/>
            <a:ext cx="3057248" cy="307777"/>
          </a:xfrm>
          <a:prstGeom prst="rect">
            <a:avLst/>
          </a:prstGeom>
          <a:noFill/>
        </p:spPr>
        <p:txBody>
          <a:bodyPr wrap="none" rtlCol="0">
            <a:spAutoFit/>
          </a:bodyPr>
          <a:lstStyle/>
          <a:p>
            <a:pPr algn="ctr"/>
            <a:r>
              <a:rPr kumimoji="1" lang="ja-JP" altLang="en-US" sz="1400" dirty="0" smtClean="0">
                <a:latin typeface="メイリオ" panose="020B0604030504040204" pitchFamily="50" charset="-128"/>
                <a:ea typeface="メイリオ" panose="020B0604030504040204" pitchFamily="50" charset="-128"/>
              </a:rPr>
              <a:t>海洋政策研究財団ウェブページより</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406316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6-8</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地震波トモグラフィーによる</a:t>
            </a:r>
            <a:r>
              <a:rPr kumimoji="1" lang="en-US" altLang="ja-JP" sz="2800" dirty="0" smtClean="0">
                <a:latin typeface="HGP創英角ｺﾞｼｯｸUB" panose="020B0900000000000000" pitchFamily="50" charset="-128"/>
                <a:ea typeface="HGP創英角ｺﾞｼｯｸUB" panose="020B0900000000000000" pitchFamily="50" charset="-128"/>
              </a:rPr>
              <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各深さの地震波速度異常</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2793331" y="6344296"/>
            <a:ext cx="3557384"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Ritsema et al. (</a:t>
            </a:r>
            <a:r>
              <a:rPr lang="en-US" altLang="ja-JP" sz="1400" dirty="0" smtClean="0">
                <a:latin typeface="メイリオ" panose="020B0604030504040204" pitchFamily="50" charset="-128"/>
                <a:ea typeface="メイリオ" panose="020B0604030504040204" pitchFamily="50" charset="-128"/>
              </a:rPr>
              <a:t>2011</a:t>
            </a:r>
            <a:r>
              <a:rPr kumimoji="1" lang="en-US" altLang="ja-JP" sz="1400" dirty="0" smtClean="0">
                <a:latin typeface="メイリオ" panose="020B0604030504040204" pitchFamily="50" charset="-128"/>
                <a:ea typeface="メイリオ" panose="020B0604030504040204" pitchFamily="50" charset="-128"/>
              </a:rPr>
              <a:t>) </a:t>
            </a:r>
            <a:r>
              <a:rPr kumimoji="1" lang="ja-JP" altLang="en-US" sz="1400" dirty="0" smtClean="0">
                <a:latin typeface="メイリオ" panose="020B0604030504040204" pitchFamily="50" charset="-128"/>
                <a:ea typeface="メイリオ" panose="020B0604030504040204" pitchFamily="50" charset="-128"/>
              </a:rPr>
              <a:t>のデータに基づく</a:t>
            </a:r>
            <a:endParaRPr kumimoji="1" lang="en-US" altLang="ja-JP" sz="1400" dirty="0" smtClean="0">
              <a:latin typeface="メイリオ" panose="020B0604030504040204" pitchFamily="50" charset="-128"/>
              <a:ea typeface="メイリオ" panose="020B0604030504040204" pitchFamily="50" charset="-128"/>
            </a:endParaRPr>
          </a:p>
        </p:txBody>
      </p:sp>
      <p:pic>
        <p:nvPicPr>
          <p:cNvPr id="9" name="コンテンツ プレースホルダー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2456" y="1825625"/>
            <a:ext cx="4879088" cy="4351338"/>
          </a:xfrm>
        </p:spPr>
      </p:pic>
    </p:spTree>
    <p:extLst>
      <p:ext uri="{BB962C8B-B14F-4D97-AF65-F5344CB8AC3E}">
        <p14:creationId xmlns:p14="http://schemas.microsoft.com/office/powerpoint/2010/main" val="39703585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6-9</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スーパープルームとプルーム・クラスターの概念図</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5024" y="2378234"/>
            <a:ext cx="6473952" cy="3246120"/>
          </a:xfrm>
        </p:spPr>
      </p:pic>
      <p:sp>
        <p:nvSpPr>
          <p:cNvPr id="3" name="テキスト ボックス 2"/>
          <p:cNvSpPr txBox="1"/>
          <p:nvPr/>
        </p:nvSpPr>
        <p:spPr>
          <a:xfrm>
            <a:off x="2127378" y="5719664"/>
            <a:ext cx="1620957" cy="307777"/>
          </a:xfrm>
          <a:prstGeom prst="rect">
            <a:avLst/>
          </a:prstGeom>
          <a:noFill/>
        </p:spPr>
        <p:txBody>
          <a:bodyPr wrap="none" rtlCol="0">
            <a:spAutoFit/>
          </a:bodyPr>
          <a:lstStyle/>
          <a:p>
            <a:r>
              <a:rPr kumimoji="1" lang="ja-JP" altLang="en-US" sz="1400" dirty="0" smtClean="0">
                <a:latin typeface="メイリオ" panose="020B0604030504040204" pitchFamily="50" charset="-128"/>
                <a:ea typeface="メイリオ" panose="020B0604030504040204" pitchFamily="50" charset="-128"/>
              </a:rPr>
              <a:t>スーパープルーム</a:t>
            </a:r>
            <a:endParaRPr kumimoji="1" lang="ja-JP" altLang="en-US" sz="1400" dirty="0">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4817705" y="5719664"/>
            <a:ext cx="1980029" cy="307777"/>
          </a:xfrm>
          <a:prstGeom prst="rect">
            <a:avLst/>
          </a:prstGeom>
          <a:noFill/>
        </p:spPr>
        <p:txBody>
          <a:bodyPr wrap="none" rtlCol="0">
            <a:spAutoFit/>
          </a:bodyPr>
          <a:lstStyle/>
          <a:p>
            <a:r>
              <a:rPr kumimoji="1" lang="ja-JP" altLang="en-US" sz="1400" dirty="0" smtClean="0">
                <a:latin typeface="メイリオ" panose="020B0604030504040204" pitchFamily="50" charset="-128"/>
                <a:ea typeface="メイリオ" panose="020B0604030504040204" pitchFamily="50" charset="-128"/>
              </a:rPr>
              <a:t>プルーム・クラスター</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456447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6-S1</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負のクラペイロン勾配とマントル上昇・下降流の関係</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7805" y="1825625"/>
            <a:ext cx="4888389" cy="4351338"/>
          </a:xfrm>
        </p:spPr>
      </p:pic>
    </p:spTree>
    <p:extLst>
      <p:ext uri="{BB962C8B-B14F-4D97-AF65-F5344CB8AC3E}">
        <p14:creationId xmlns:p14="http://schemas.microsoft.com/office/powerpoint/2010/main" val="7222431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6-10</a:t>
            </a:r>
            <a:br>
              <a:rPr kumimoji="1" lang="en-US" altLang="ja-JP" sz="2800" dirty="0" smtClean="0">
                <a:latin typeface="HGP創英角ｺﾞｼｯｸUB" panose="020B0900000000000000" pitchFamily="50" charset="-128"/>
                <a:ea typeface="HGP創英角ｺﾞｼｯｸUB" panose="020B0900000000000000" pitchFamily="50" charset="-128"/>
              </a:rPr>
            </a:br>
            <a:r>
              <a:rPr lang="en-US" altLang="ja-JP" sz="2800" dirty="0" smtClean="0">
                <a:latin typeface="HGP創英角ｺﾞｼｯｸUB" panose="020B0900000000000000" pitchFamily="50" charset="-128"/>
                <a:ea typeface="HGP創英角ｺﾞｼｯｸUB" panose="020B0900000000000000" pitchFamily="50" charset="-128"/>
              </a:rPr>
              <a:t>660km</a:t>
            </a:r>
            <a:r>
              <a:rPr lang="ja-JP" altLang="en-US" sz="2800" dirty="0" smtClean="0">
                <a:latin typeface="HGP創英角ｺﾞｼｯｸUB" panose="020B0900000000000000" pitchFamily="50" charset="-128"/>
                <a:ea typeface="HGP創英角ｺﾞｼｯｸUB" panose="020B0900000000000000" pitchFamily="50" charset="-128"/>
              </a:rPr>
              <a:t>相境界での</a:t>
            </a:r>
            <a:r>
              <a:rPr lang="en-US" altLang="ja-JP" sz="2800" dirty="0" smtClean="0">
                <a:latin typeface="HGP創英角ｺﾞｼｯｸUB" panose="020B0900000000000000" pitchFamily="50" charset="-128"/>
                <a:ea typeface="HGP創英角ｺﾞｼｯｸUB" panose="020B0900000000000000" pitchFamily="50" charset="-128"/>
              </a:rPr>
              <a:t/>
            </a:r>
            <a:br>
              <a:rPr lang="en-US" altLang="ja-JP" sz="2800" dirty="0" smtClean="0">
                <a:latin typeface="HGP創英角ｺﾞｼｯｸUB" panose="020B0900000000000000" pitchFamily="50" charset="-128"/>
                <a:ea typeface="HGP創英角ｺﾞｼｯｸUB" panose="020B0900000000000000" pitchFamily="50" charset="-128"/>
              </a:rPr>
            </a:br>
            <a:r>
              <a:rPr lang="ja-JP" altLang="en-US" sz="2800" dirty="0" smtClean="0">
                <a:latin typeface="HGP創英角ｺﾞｼｯｸUB" panose="020B0900000000000000" pitchFamily="50" charset="-128"/>
                <a:ea typeface="HGP創英角ｺﾞｼｯｸUB" panose="020B0900000000000000" pitchFamily="50" charset="-128"/>
              </a:rPr>
              <a:t>沈み込むスラブと上昇するプルームの様子</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5256" y="2774474"/>
            <a:ext cx="7333488" cy="2453640"/>
          </a:xfrm>
        </p:spPr>
      </p:pic>
    </p:spTree>
    <p:extLst>
      <p:ext uri="{BB962C8B-B14F-4D97-AF65-F5344CB8AC3E}">
        <p14:creationId xmlns:p14="http://schemas.microsoft.com/office/powerpoint/2010/main" val="35583914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6-11</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地震波トモグラフィーによる</a:t>
            </a:r>
            <a:r>
              <a:rPr lang="en-US" altLang="ja-JP" sz="2800" dirty="0">
                <a:latin typeface="HGP創英角ｺﾞｼｯｸUB" panose="020B0900000000000000" pitchFamily="50" charset="-128"/>
                <a:ea typeface="HGP創英角ｺﾞｼｯｸUB" panose="020B0900000000000000" pitchFamily="50" charset="-128"/>
              </a:rPr>
              <a:t/>
            </a:r>
            <a:br>
              <a:rPr lang="en-US" altLang="ja-JP" sz="2800" dirty="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各地域の沈み込むスラブの形態</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86812" y="2065814"/>
            <a:ext cx="3770376" cy="3870960"/>
          </a:xfrm>
        </p:spPr>
      </p:pic>
      <p:sp>
        <p:nvSpPr>
          <p:cNvPr id="7" name="テキスト ボックス 6"/>
          <p:cNvSpPr txBox="1"/>
          <p:nvPr/>
        </p:nvSpPr>
        <p:spPr>
          <a:xfrm>
            <a:off x="1782000" y="6344296"/>
            <a:ext cx="5580054" cy="307777"/>
          </a:xfrm>
          <a:prstGeom prst="rect">
            <a:avLst/>
          </a:prstGeom>
          <a:noFill/>
        </p:spPr>
        <p:txBody>
          <a:bodyPr wrap="none" rtlCol="0">
            <a:spAutoFit/>
          </a:bodyPr>
          <a:lstStyle/>
          <a:p>
            <a:pPr algn="ctr"/>
            <a:r>
              <a:rPr kumimoji="1" lang="en-US" altLang="ja-JP" sz="1400" dirty="0" err="1" smtClean="0">
                <a:latin typeface="メイリオ" panose="020B0604030504040204" pitchFamily="50" charset="-128"/>
                <a:ea typeface="メイリオ" panose="020B0604030504040204" pitchFamily="50" charset="-128"/>
              </a:rPr>
              <a:t>Kearey</a:t>
            </a:r>
            <a:r>
              <a:rPr kumimoji="1" lang="en-US" altLang="ja-JP" sz="1400" dirty="0" smtClean="0">
                <a:latin typeface="メイリオ" panose="020B0604030504040204" pitchFamily="50" charset="-128"/>
                <a:ea typeface="メイリオ" panose="020B0604030504040204" pitchFamily="50" charset="-128"/>
              </a:rPr>
              <a:t> et al. (</a:t>
            </a:r>
            <a:r>
              <a:rPr lang="en-US" altLang="ja-JP" sz="1400" dirty="0" smtClean="0">
                <a:latin typeface="メイリオ" panose="020B0604030504040204" pitchFamily="50" charset="-128"/>
                <a:ea typeface="メイリオ" panose="020B0604030504040204" pitchFamily="50" charset="-128"/>
              </a:rPr>
              <a:t>2009), </a:t>
            </a:r>
            <a:r>
              <a:rPr lang="ja-JP" altLang="en-US" sz="1400" dirty="0" smtClean="0">
                <a:latin typeface="メイリオ" panose="020B0604030504040204" pitchFamily="50" charset="-128"/>
                <a:ea typeface="メイリオ" panose="020B0604030504040204" pitchFamily="50" charset="-128"/>
              </a:rPr>
              <a:t>元の図は </a:t>
            </a:r>
            <a:r>
              <a:rPr lang="en-US" altLang="ja-JP" sz="1400" dirty="0" err="1" smtClean="0">
                <a:latin typeface="メイリオ" panose="020B0604030504040204" pitchFamily="50" charset="-128"/>
                <a:ea typeface="メイリオ" panose="020B0604030504040204" pitchFamily="50" charset="-128"/>
              </a:rPr>
              <a:t>Kárason</a:t>
            </a:r>
            <a:r>
              <a:rPr lang="en-US" altLang="ja-JP" sz="1400" dirty="0" smtClean="0">
                <a:latin typeface="メイリオ" panose="020B0604030504040204" pitchFamily="50" charset="-128"/>
                <a:ea typeface="メイリオ" panose="020B0604030504040204" pitchFamily="50" charset="-128"/>
              </a:rPr>
              <a:t> &amp; van der Hilst (2000)</a:t>
            </a:r>
            <a:endParaRPr kumimoji="1" lang="ja-JP" altLang="en-US" sz="1400" dirty="0">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6627465" y="5171039"/>
            <a:ext cx="2329922" cy="646331"/>
          </a:xfrm>
          <a:prstGeom prst="rect">
            <a:avLst/>
          </a:prstGeom>
          <a:noFill/>
          <a:ln>
            <a:solidFill>
              <a:schemeClr val="tx1"/>
            </a:solidFill>
          </a:ln>
        </p:spPr>
        <p:txBody>
          <a:bodyPr wrap="square" rtlCol="0">
            <a:spAutoFit/>
          </a:bodyPr>
          <a:lstStyle/>
          <a:p>
            <a:r>
              <a:rPr kumimoji="1" lang="en-US" altLang="ja-JP" sz="1200" dirty="0" smtClean="0">
                <a:latin typeface="メイリオ" panose="020B0604030504040204" pitchFamily="50" charset="-128"/>
                <a:ea typeface="メイリオ" panose="020B0604030504040204" pitchFamily="50" charset="-128"/>
              </a:rPr>
              <a:t>※</a:t>
            </a:r>
            <a:r>
              <a:rPr kumimoji="1" lang="ja-JP" altLang="en-US" sz="1200" dirty="0" smtClean="0">
                <a:latin typeface="メイリオ" panose="020B0604030504040204" pitchFamily="50" charset="-128"/>
                <a:ea typeface="メイリオ" panose="020B0604030504040204" pitchFamily="50" charset="-128"/>
              </a:rPr>
              <a:t>最新の研究は補足資料</a:t>
            </a:r>
            <a:r>
              <a:rPr kumimoji="1" lang="en-US" altLang="ja-JP" sz="1200" dirty="0" smtClean="0">
                <a:latin typeface="メイリオ" panose="020B0604030504040204" pitchFamily="50" charset="-128"/>
                <a:ea typeface="メイリオ" panose="020B0604030504040204" pitchFamily="50" charset="-128"/>
              </a:rPr>
              <a:t>A</a:t>
            </a:r>
            <a:r>
              <a:rPr kumimoji="1" lang="ja-JP" altLang="en-US" sz="1200" dirty="0" smtClean="0">
                <a:latin typeface="メイリオ" panose="020B0604030504040204" pitchFamily="50" charset="-128"/>
                <a:ea typeface="メイリオ" panose="020B0604030504040204" pitchFamily="50" charset="-128"/>
              </a:rPr>
              <a:t>（</a:t>
            </a:r>
            <a:r>
              <a:rPr kumimoji="1" lang="en-US" altLang="ja-JP" sz="1200" dirty="0" smtClean="0">
                <a:latin typeface="メイリオ" panose="020B0604030504040204" pitchFamily="50" charset="-128"/>
                <a:ea typeface="メイリオ" panose="020B0604030504040204" pitchFamily="50" charset="-128"/>
              </a:rPr>
              <a:t>Fukao &amp; Obayashi, 2013</a:t>
            </a:r>
            <a:r>
              <a:rPr kumimoji="1" lang="ja-JP" altLang="en-US" sz="1200" dirty="0" smtClean="0">
                <a:latin typeface="メイリオ" panose="020B0604030504040204" pitchFamily="50" charset="-128"/>
                <a:ea typeface="メイリオ" panose="020B0604030504040204" pitchFamily="50" charset="-128"/>
              </a:rPr>
              <a:t>）を参照</a:t>
            </a:r>
            <a:endParaRPr kumimoji="1"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990092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6-12</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コンピューター・シミュレーションで再現された</a:t>
            </a:r>
            <a:r>
              <a:rPr kumimoji="1" lang="en-US" altLang="ja-JP" sz="2800" dirty="0" smtClean="0">
                <a:latin typeface="HGP創英角ｺﾞｼｯｸUB" panose="020B0900000000000000" pitchFamily="50" charset="-128"/>
                <a:ea typeface="HGP創英角ｺﾞｼｯｸUB" panose="020B0900000000000000" pitchFamily="50" charset="-128"/>
              </a:rPr>
              <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スタグナントスラブ</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5648" y="2195354"/>
            <a:ext cx="5632704" cy="3611880"/>
          </a:xfrm>
        </p:spPr>
      </p:pic>
      <p:sp>
        <p:nvSpPr>
          <p:cNvPr id="5" name="テキスト ボックス 4"/>
          <p:cNvSpPr txBox="1"/>
          <p:nvPr/>
        </p:nvSpPr>
        <p:spPr>
          <a:xfrm>
            <a:off x="3727110" y="6344296"/>
            <a:ext cx="1689822" cy="307777"/>
          </a:xfrm>
          <a:prstGeom prst="rect">
            <a:avLst/>
          </a:prstGeom>
          <a:noFill/>
        </p:spPr>
        <p:txBody>
          <a:bodyPr wrap="none" rtlCol="0">
            <a:spAutoFit/>
          </a:bodyPr>
          <a:lstStyle/>
          <a:p>
            <a:pPr algn="ctr"/>
            <a:r>
              <a:rPr lang="en-US" altLang="ja-JP" sz="1400" dirty="0" smtClean="0">
                <a:latin typeface="メイリオ" panose="020B0604030504040204" pitchFamily="50" charset="-128"/>
                <a:ea typeface="メイリオ" panose="020B0604030504040204" pitchFamily="50" charset="-128"/>
              </a:rPr>
              <a:t>Yoshida</a:t>
            </a:r>
            <a:r>
              <a:rPr kumimoji="1" lang="en-US" altLang="ja-JP" sz="1400" dirty="0" smtClean="0">
                <a:latin typeface="メイリオ" panose="020B0604030504040204" pitchFamily="50" charset="-128"/>
                <a:ea typeface="メイリオ" panose="020B0604030504040204" pitchFamily="50" charset="-128"/>
              </a:rPr>
              <a:t> (</a:t>
            </a:r>
            <a:r>
              <a:rPr lang="en-US" altLang="ja-JP" sz="1400" dirty="0" smtClean="0">
                <a:latin typeface="メイリオ" panose="020B0604030504040204" pitchFamily="50" charset="-128"/>
                <a:ea typeface="メイリオ" panose="020B0604030504040204" pitchFamily="50" charset="-128"/>
              </a:rPr>
              <a:t>2013b</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377198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6-13</a:t>
            </a:r>
            <a:br>
              <a:rPr kumimoji="1" lang="en-US" altLang="ja-JP" sz="2800" dirty="0" smtClean="0">
                <a:latin typeface="HGP創英角ｺﾞｼｯｸUB" panose="020B0900000000000000" pitchFamily="50" charset="-128"/>
                <a:ea typeface="HGP創英角ｺﾞｼｯｸUB" panose="020B0900000000000000" pitchFamily="50" charset="-128"/>
              </a:rPr>
            </a:br>
            <a:r>
              <a:rPr lang="en-US" altLang="ja-JP" sz="2800" dirty="0" smtClean="0">
                <a:latin typeface="HGP創英角ｺﾞｼｯｸUB" panose="020B0900000000000000" pitchFamily="50" charset="-128"/>
                <a:ea typeface="HGP創英角ｺﾞｼｯｸUB" panose="020B0900000000000000" pitchFamily="50" charset="-128"/>
              </a:rPr>
              <a:t>4300</a:t>
            </a:r>
            <a:r>
              <a:rPr lang="ja-JP" altLang="en-US" sz="2800" dirty="0" smtClean="0">
                <a:latin typeface="HGP創英角ｺﾞｼｯｸUB" panose="020B0900000000000000" pitchFamily="50" charset="-128"/>
                <a:ea typeface="HGP創英角ｺﾞｼｯｸUB" panose="020B0900000000000000" pitchFamily="50" charset="-128"/>
              </a:rPr>
              <a:t>万年前の太平洋プレートの運動方向の急変</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74194" y="1825625"/>
            <a:ext cx="4195612" cy="4351338"/>
          </a:xfrm>
        </p:spPr>
      </p:pic>
      <p:sp>
        <p:nvSpPr>
          <p:cNvPr id="5" name="テキスト ボックス 4"/>
          <p:cNvSpPr txBox="1"/>
          <p:nvPr/>
        </p:nvSpPr>
        <p:spPr>
          <a:xfrm>
            <a:off x="2852163" y="6344296"/>
            <a:ext cx="3439724" cy="307777"/>
          </a:xfrm>
          <a:prstGeom prst="rect">
            <a:avLst/>
          </a:prstGeom>
          <a:noFill/>
        </p:spPr>
        <p:txBody>
          <a:bodyPr wrap="none" rtlCol="0">
            <a:spAutoFit/>
          </a:bodyPr>
          <a:lstStyle/>
          <a:p>
            <a:pPr algn="ctr"/>
            <a:r>
              <a:rPr lang="en-US" altLang="ja-JP" sz="1400" dirty="0" smtClean="0">
                <a:latin typeface="メイリオ" panose="020B0604030504040204" pitchFamily="50" charset="-128"/>
                <a:ea typeface="メイリオ" panose="020B0604030504040204" pitchFamily="50" charset="-128"/>
              </a:rPr>
              <a:t>Lithgow-</a:t>
            </a:r>
            <a:r>
              <a:rPr lang="en-US" altLang="ja-JP" sz="1400" dirty="0" err="1" smtClean="0">
                <a:latin typeface="メイリオ" panose="020B0604030504040204" pitchFamily="50" charset="-128"/>
                <a:ea typeface="メイリオ" panose="020B0604030504040204" pitchFamily="50" charset="-128"/>
              </a:rPr>
              <a:t>Bertelloni</a:t>
            </a:r>
            <a:r>
              <a:rPr lang="en-US" altLang="ja-JP" sz="1400" dirty="0" smtClean="0">
                <a:latin typeface="メイリオ" panose="020B0604030504040204" pitchFamily="50" charset="-128"/>
                <a:ea typeface="メイリオ" panose="020B0604030504040204" pitchFamily="50" charset="-128"/>
              </a:rPr>
              <a:t> &amp; Richards</a:t>
            </a:r>
            <a:r>
              <a:rPr kumimoji="1" lang="en-US" altLang="ja-JP" sz="1400" dirty="0" smtClean="0">
                <a:latin typeface="メイリオ" panose="020B0604030504040204" pitchFamily="50" charset="-128"/>
                <a:ea typeface="メイリオ" panose="020B0604030504040204" pitchFamily="50" charset="-128"/>
              </a:rPr>
              <a:t> (</a:t>
            </a:r>
            <a:r>
              <a:rPr lang="en-US" altLang="ja-JP" sz="1400" dirty="0" smtClean="0">
                <a:latin typeface="メイリオ" panose="020B0604030504040204" pitchFamily="50" charset="-128"/>
                <a:ea typeface="メイリオ" panose="020B0604030504040204" pitchFamily="50" charset="-128"/>
              </a:rPr>
              <a:t>1998)</a:t>
            </a:r>
            <a:endParaRPr kumimoji="1" lang="ja-JP" altLang="en-US" sz="1400" dirty="0">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5805368" y="3724295"/>
            <a:ext cx="2185214" cy="276999"/>
          </a:xfrm>
          <a:prstGeom prst="rect">
            <a:avLst/>
          </a:prstGeom>
          <a:noFill/>
        </p:spPr>
        <p:txBody>
          <a:bodyPr wrap="none" rtlCol="0">
            <a:spAutoFit/>
          </a:bodyPr>
          <a:lstStyle/>
          <a:p>
            <a:r>
              <a:rPr kumimoji="1" lang="en-US" altLang="ja-JP" sz="1200" dirty="0" smtClean="0">
                <a:latin typeface="メイリオ" panose="020B0604030504040204" pitchFamily="50" charset="-128"/>
                <a:ea typeface="メイリオ" panose="020B0604030504040204" pitchFamily="50" charset="-128"/>
              </a:rPr>
              <a:t>4300</a:t>
            </a:r>
            <a:r>
              <a:rPr kumimoji="1" lang="ja-JP" altLang="en-US" sz="1200" dirty="0" smtClean="0">
                <a:latin typeface="メイリオ" panose="020B0604030504040204" pitchFamily="50" charset="-128"/>
                <a:ea typeface="メイリオ" panose="020B0604030504040204" pitchFamily="50" charset="-128"/>
              </a:rPr>
              <a:t>万年前から</a:t>
            </a:r>
            <a:r>
              <a:rPr kumimoji="1" lang="en-US" altLang="ja-JP" sz="1200" dirty="0" smtClean="0">
                <a:latin typeface="メイリオ" panose="020B0604030504040204" pitchFamily="50" charset="-128"/>
                <a:ea typeface="メイリオ" panose="020B0604030504040204" pitchFamily="50" charset="-128"/>
              </a:rPr>
              <a:t>2500</a:t>
            </a:r>
            <a:r>
              <a:rPr kumimoji="1" lang="ja-JP" altLang="en-US" sz="1200" dirty="0" smtClean="0">
                <a:latin typeface="メイリオ" panose="020B0604030504040204" pitchFamily="50" charset="-128"/>
                <a:ea typeface="メイリオ" panose="020B0604030504040204" pitchFamily="50" charset="-128"/>
              </a:rPr>
              <a:t>万年前</a:t>
            </a:r>
            <a:endParaRPr kumimoji="1" lang="ja-JP" altLang="en-US" sz="1200" dirty="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5805368" y="5953164"/>
            <a:ext cx="2185214" cy="276999"/>
          </a:xfrm>
          <a:prstGeom prst="rect">
            <a:avLst/>
          </a:prstGeom>
          <a:noFill/>
        </p:spPr>
        <p:txBody>
          <a:bodyPr wrap="none" rtlCol="0">
            <a:spAutoFit/>
          </a:bodyPr>
          <a:lstStyle/>
          <a:p>
            <a:r>
              <a:rPr kumimoji="1" lang="en-US" altLang="ja-JP" sz="1200" dirty="0" smtClean="0">
                <a:latin typeface="メイリオ" panose="020B0604030504040204" pitchFamily="50" charset="-128"/>
                <a:ea typeface="メイリオ" panose="020B0604030504040204" pitchFamily="50" charset="-128"/>
              </a:rPr>
              <a:t>4800</a:t>
            </a:r>
            <a:r>
              <a:rPr kumimoji="1" lang="ja-JP" altLang="en-US" sz="1200" dirty="0" smtClean="0">
                <a:latin typeface="メイリオ" panose="020B0604030504040204" pitchFamily="50" charset="-128"/>
                <a:ea typeface="メイリオ" panose="020B0604030504040204" pitchFamily="50" charset="-128"/>
              </a:rPr>
              <a:t>万年前から</a:t>
            </a:r>
            <a:r>
              <a:rPr lang="en-US" altLang="ja-JP" sz="1200" dirty="0" smtClean="0">
                <a:latin typeface="メイリオ" panose="020B0604030504040204" pitchFamily="50" charset="-128"/>
                <a:ea typeface="メイリオ" panose="020B0604030504040204" pitchFamily="50" charset="-128"/>
              </a:rPr>
              <a:t>43</a:t>
            </a:r>
            <a:r>
              <a:rPr kumimoji="1" lang="en-US" altLang="ja-JP" sz="1200" dirty="0" smtClean="0">
                <a:latin typeface="メイリオ" panose="020B0604030504040204" pitchFamily="50" charset="-128"/>
                <a:ea typeface="メイリオ" panose="020B0604030504040204" pitchFamily="50" charset="-128"/>
              </a:rPr>
              <a:t>00</a:t>
            </a:r>
            <a:r>
              <a:rPr kumimoji="1" lang="ja-JP" altLang="en-US" sz="1200" dirty="0" smtClean="0">
                <a:latin typeface="メイリオ" panose="020B0604030504040204" pitchFamily="50" charset="-128"/>
                <a:ea typeface="メイリオ" panose="020B0604030504040204" pitchFamily="50" charset="-128"/>
              </a:rPr>
              <a:t>万年前</a:t>
            </a:r>
            <a:endParaRPr kumimoji="1"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379521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6-14</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ハワイ諸島</a:t>
            </a:r>
            <a:r>
              <a:rPr kumimoji="1" lang="ja-JP" altLang="en-US" sz="2800" dirty="0" err="1" smtClean="0">
                <a:latin typeface="HGP創英角ｺﾞｼｯｸUB" panose="020B0900000000000000" pitchFamily="50" charset="-128"/>
                <a:ea typeface="HGP創英角ｺﾞｼｯｸUB" panose="020B0900000000000000" pitchFamily="50" charset="-128"/>
              </a:rPr>
              <a:t>ｰ</a:t>
            </a:r>
            <a:r>
              <a:rPr kumimoji="1" lang="ja-JP" altLang="en-US" sz="2800" dirty="0" smtClean="0">
                <a:latin typeface="HGP創英角ｺﾞｼｯｸUB" panose="020B0900000000000000" pitchFamily="50" charset="-128"/>
                <a:ea typeface="HGP創英角ｺﾞｼｯｸUB" panose="020B0900000000000000" pitchFamily="50" charset="-128"/>
              </a:rPr>
              <a:t>天皇海山列</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339829"/>
            <a:ext cx="7886700" cy="3322929"/>
          </a:xfrm>
        </p:spPr>
      </p:pic>
      <p:sp>
        <p:nvSpPr>
          <p:cNvPr id="6" name="テキスト ボックス 5"/>
          <p:cNvSpPr txBox="1"/>
          <p:nvPr/>
        </p:nvSpPr>
        <p:spPr>
          <a:xfrm>
            <a:off x="3137227" y="3789811"/>
            <a:ext cx="1082348" cy="307777"/>
          </a:xfrm>
          <a:prstGeom prst="rect">
            <a:avLst/>
          </a:prstGeom>
          <a:noFill/>
        </p:spPr>
        <p:txBody>
          <a:bodyPr wrap="none" rtlCol="0">
            <a:spAutoFit/>
          </a:bodyPr>
          <a:lstStyle/>
          <a:p>
            <a:r>
              <a:rPr kumimoji="1" lang="ja-JP" altLang="en-US" sz="1400" dirty="0" smtClean="0">
                <a:solidFill>
                  <a:schemeClr val="bg1"/>
                </a:solidFill>
                <a:latin typeface="メイリオ" panose="020B0604030504040204" pitchFamily="50" charset="-128"/>
                <a:ea typeface="メイリオ" panose="020B0604030504040204" pitchFamily="50" charset="-128"/>
              </a:rPr>
              <a:t>天皇海山列</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4162425" y="4496544"/>
            <a:ext cx="1082348" cy="307777"/>
          </a:xfrm>
          <a:prstGeom prst="rect">
            <a:avLst/>
          </a:prstGeom>
          <a:noFill/>
        </p:spPr>
        <p:txBody>
          <a:bodyPr wrap="none" rtlCol="0">
            <a:spAutoFit/>
          </a:bodyPr>
          <a:lstStyle/>
          <a:p>
            <a:r>
              <a:rPr kumimoji="1" lang="ja-JP" altLang="en-US" sz="1400" dirty="0" smtClean="0">
                <a:solidFill>
                  <a:schemeClr val="bg1"/>
                </a:solidFill>
                <a:latin typeface="メイリオ" panose="020B0604030504040204" pitchFamily="50" charset="-128"/>
                <a:ea typeface="メイリオ" panose="020B0604030504040204" pitchFamily="50" charset="-128"/>
              </a:rPr>
              <a:t>ハワイ諸島</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2961709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6-15</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二層マントル対流，一層マントル対流，</a:t>
            </a:r>
            <a:r>
              <a:rPr kumimoji="1" lang="en-US" altLang="ja-JP" sz="2800" dirty="0" smtClean="0">
                <a:latin typeface="HGP創英角ｺﾞｼｯｸUB" panose="020B0900000000000000" pitchFamily="50" charset="-128"/>
                <a:ea typeface="HGP創英角ｺﾞｼｯｸUB" panose="020B0900000000000000" pitchFamily="50" charset="-128"/>
              </a:rPr>
              <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一層・二層混合マントル対流</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5" name="コンテンツ プレースホルダー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2160" y="1825625"/>
            <a:ext cx="6719680" cy="4351338"/>
          </a:xfrm>
        </p:spPr>
      </p:pic>
    </p:spTree>
    <p:extLst>
      <p:ext uri="{BB962C8B-B14F-4D97-AF65-F5344CB8AC3E}">
        <p14:creationId xmlns:p14="http://schemas.microsoft.com/office/powerpoint/2010/main" val="27357523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6-16</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レイリー数と</a:t>
            </a:r>
            <a:r>
              <a:rPr kumimoji="1" lang="en-US" altLang="ja-JP" sz="2800" dirty="0" smtClean="0">
                <a:latin typeface="HGP創英角ｺﾞｼｯｸUB" panose="020B0900000000000000" pitchFamily="50" charset="-128"/>
                <a:ea typeface="HGP創英角ｺﾞｼｯｸUB" panose="020B0900000000000000" pitchFamily="50" charset="-128"/>
              </a:rPr>
              <a:t>660km</a:t>
            </a:r>
            <a:r>
              <a:rPr kumimoji="1" lang="ja-JP" altLang="en-US" sz="2800" dirty="0" smtClean="0">
                <a:latin typeface="HGP創英角ｺﾞｼｯｸUB" panose="020B0900000000000000" pitchFamily="50" charset="-128"/>
                <a:ea typeface="HGP創英角ｺﾞｼｯｸUB" panose="020B0900000000000000" pitchFamily="50" charset="-128"/>
              </a:rPr>
              <a:t>相境界のクラペイロン勾配の</a:t>
            </a:r>
            <a:r>
              <a:rPr kumimoji="1" lang="en-US" altLang="ja-JP" sz="2800" dirty="0" smtClean="0">
                <a:latin typeface="HGP創英角ｺﾞｼｯｸUB" panose="020B0900000000000000" pitchFamily="50" charset="-128"/>
                <a:ea typeface="HGP創英角ｺﾞｼｯｸUB" panose="020B0900000000000000" pitchFamily="50" charset="-128"/>
              </a:rPr>
              <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違いによるマントル対流パターンの分類</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19382" y="1825625"/>
            <a:ext cx="5505235" cy="4351338"/>
          </a:xfrm>
        </p:spPr>
      </p:pic>
      <p:sp>
        <p:nvSpPr>
          <p:cNvPr id="5" name="テキスト ボックス 4"/>
          <p:cNvSpPr txBox="1"/>
          <p:nvPr/>
        </p:nvSpPr>
        <p:spPr>
          <a:xfrm>
            <a:off x="3182060" y="6344296"/>
            <a:ext cx="2779928" cy="307777"/>
          </a:xfrm>
          <a:prstGeom prst="rect">
            <a:avLst/>
          </a:prstGeom>
          <a:noFill/>
        </p:spPr>
        <p:txBody>
          <a:bodyPr wrap="none" rtlCol="0">
            <a:spAutoFit/>
          </a:bodyPr>
          <a:lstStyle/>
          <a:p>
            <a:pPr algn="ctr"/>
            <a:r>
              <a:rPr lang="en-US" altLang="ja-JP" sz="1400" dirty="0" err="1" smtClean="0">
                <a:latin typeface="メイリオ" panose="020B0604030504040204" pitchFamily="50" charset="-128"/>
                <a:ea typeface="メイリオ" panose="020B0604030504040204" pitchFamily="50" charset="-128"/>
              </a:rPr>
              <a:t>Wolstencroft</a:t>
            </a:r>
            <a:r>
              <a:rPr lang="en-US" altLang="ja-JP" sz="1400" dirty="0" smtClean="0">
                <a:latin typeface="メイリオ" panose="020B0604030504040204" pitchFamily="50" charset="-128"/>
                <a:ea typeface="メイリオ" panose="020B0604030504040204" pitchFamily="50" charset="-128"/>
              </a:rPr>
              <a:t> &amp; Davies</a:t>
            </a:r>
            <a:r>
              <a:rPr kumimoji="1" lang="en-US" altLang="ja-JP" sz="1400" dirty="0" smtClean="0">
                <a:latin typeface="メイリオ" panose="020B0604030504040204" pitchFamily="50" charset="-128"/>
                <a:ea typeface="メイリオ" panose="020B0604030504040204" pitchFamily="50" charset="-128"/>
              </a:rPr>
              <a:t> (</a:t>
            </a:r>
            <a:r>
              <a:rPr lang="en-US" altLang="ja-JP" sz="1400" dirty="0" smtClean="0">
                <a:latin typeface="メイリオ" panose="020B0604030504040204" pitchFamily="50" charset="-128"/>
                <a:ea typeface="メイリオ" panose="020B0604030504040204" pitchFamily="50" charset="-128"/>
              </a:rPr>
              <a:t>2011)</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12238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1-6</a:t>
            </a:r>
            <a:r>
              <a:rPr lang="en-US" altLang="ja-JP" sz="2800" dirty="0">
                <a:latin typeface="HGS創英角ｺﾞｼｯｸUB" panose="020B0900000000000000" pitchFamily="50" charset="-128"/>
                <a:ea typeface="HGS創英角ｺﾞｼｯｸUB" panose="020B0900000000000000" pitchFamily="50" charset="-128"/>
              </a:rPr>
              <a:t/>
            </a:r>
            <a:br>
              <a:rPr lang="en-US" altLang="ja-JP" sz="2800" dirty="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地球型惑星（水星、金星、地球、火星）と月の地形の高度頻度分布</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047" y="2509935"/>
            <a:ext cx="7185675" cy="2995126"/>
          </a:xfrm>
        </p:spPr>
      </p:pic>
      <p:sp>
        <p:nvSpPr>
          <p:cNvPr id="5" name="テキスト ボックス 4"/>
          <p:cNvSpPr txBox="1"/>
          <p:nvPr/>
        </p:nvSpPr>
        <p:spPr>
          <a:xfrm>
            <a:off x="3827536" y="6344296"/>
            <a:ext cx="1488934" cy="307777"/>
          </a:xfrm>
          <a:prstGeom prst="rect">
            <a:avLst/>
          </a:prstGeom>
          <a:noFill/>
        </p:spPr>
        <p:txBody>
          <a:bodyPr wrap="none" rtlCol="0">
            <a:spAutoFit/>
          </a:bodyPr>
          <a:lstStyle/>
          <a:p>
            <a:pPr algn="ctr"/>
            <a:r>
              <a:rPr lang="en-US" altLang="ja-JP" sz="1400" dirty="0" smtClean="0">
                <a:latin typeface="メイリオ" panose="020B0604030504040204" pitchFamily="50" charset="-128"/>
                <a:ea typeface="メイリオ" panose="020B0604030504040204" pitchFamily="50" charset="-128"/>
              </a:rPr>
              <a:t>Warren (1993)</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138896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6-17</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地球磁気圏の構造模式図</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4500" y="2610644"/>
            <a:ext cx="5715000" cy="2781300"/>
          </a:xfrm>
        </p:spPr>
      </p:pic>
      <p:sp>
        <p:nvSpPr>
          <p:cNvPr id="5" name="テキスト ボックス 4"/>
          <p:cNvSpPr txBox="1"/>
          <p:nvPr/>
        </p:nvSpPr>
        <p:spPr>
          <a:xfrm>
            <a:off x="2953633" y="6344296"/>
            <a:ext cx="3236785" cy="307777"/>
          </a:xfrm>
          <a:prstGeom prst="rect">
            <a:avLst/>
          </a:prstGeom>
          <a:noFill/>
        </p:spPr>
        <p:txBody>
          <a:bodyPr wrap="none" rtlCol="0">
            <a:spAutoFit/>
          </a:bodyPr>
          <a:lstStyle/>
          <a:p>
            <a:pPr algn="ctr"/>
            <a:r>
              <a:rPr kumimoji="1" lang="ja-JP" altLang="en-US" sz="1400" dirty="0" smtClean="0">
                <a:latin typeface="メイリオ" panose="020B0604030504040204" pitchFamily="50" charset="-128"/>
                <a:ea typeface="メイリオ" panose="020B0604030504040204" pitchFamily="50" charset="-128"/>
              </a:rPr>
              <a:t>気象庁地磁気観測所ウェブページより</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966889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6-18</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双極子磁場</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3885" y="1825625"/>
            <a:ext cx="5276230" cy="4351338"/>
          </a:xfrm>
        </p:spPr>
      </p:pic>
    </p:spTree>
    <p:extLst>
      <p:ext uri="{BB962C8B-B14F-4D97-AF65-F5344CB8AC3E}">
        <p14:creationId xmlns:p14="http://schemas.microsoft.com/office/powerpoint/2010/main" val="21774342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6-S2</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地球ダイナモのコンピューター・シミュレーションで</a:t>
            </a:r>
            <a:r>
              <a:rPr kumimoji="1" lang="en-US" altLang="ja-JP" sz="2800" dirty="0" smtClean="0">
                <a:latin typeface="HGP創英角ｺﾞｼｯｸUB" panose="020B0900000000000000" pitchFamily="50" charset="-128"/>
                <a:ea typeface="HGP創英角ｺﾞｼｯｸUB" panose="020B0900000000000000" pitchFamily="50" charset="-128"/>
              </a:rPr>
              <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再現されたテイラー柱型対流</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715" y="1950097"/>
            <a:ext cx="4257759" cy="4105469"/>
          </a:xfrm>
        </p:spPr>
      </p:pic>
      <p:sp>
        <p:nvSpPr>
          <p:cNvPr id="7" name="テキスト ボックス 6"/>
          <p:cNvSpPr txBox="1"/>
          <p:nvPr/>
        </p:nvSpPr>
        <p:spPr>
          <a:xfrm>
            <a:off x="3901805" y="6344296"/>
            <a:ext cx="1340432" cy="307777"/>
          </a:xfrm>
          <a:prstGeom prst="rect">
            <a:avLst/>
          </a:prstGeom>
          <a:noFill/>
        </p:spPr>
        <p:txBody>
          <a:bodyPr wrap="none" rtlCol="0">
            <a:spAutoFit/>
          </a:bodyPr>
          <a:lstStyle/>
          <a:p>
            <a:pPr algn="ctr"/>
            <a:r>
              <a:rPr lang="en-US" altLang="ja-JP" sz="1400" dirty="0" smtClean="0">
                <a:latin typeface="メイリオ" panose="020B0604030504040204" pitchFamily="50" charset="-128"/>
                <a:ea typeface="メイリオ" panose="020B0604030504040204" pitchFamily="50" charset="-128"/>
              </a:rPr>
              <a:t>Olson</a:t>
            </a:r>
            <a:r>
              <a:rPr kumimoji="1" lang="en-US" altLang="ja-JP" sz="1400" dirty="0" smtClean="0">
                <a:latin typeface="メイリオ" panose="020B0604030504040204" pitchFamily="50" charset="-128"/>
                <a:ea typeface="メイリオ" panose="020B0604030504040204" pitchFamily="50" charset="-128"/>
              </a:rPr>
              <a:t> (</a:t>
            </a:r>
            <a:r>
              <a:rPr lang="en-US" altLang="ja-JP" sz="1400" dirty="0" smtClean="0">
                <a:latin typeface="メイリオ" panose="020B0604030504040204" pitchFamily="50" charset="-128"/>
                <a:ea typeface="メイリオ" panose="020B0604030504040204" pitchFamily="50" charset="-128"/>
              </a:rPr>
              <a:t>2007</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6702474" y="5616324"/>
            <a:ext cx="1261884" cy="523220"/>
          </a:xfrm>
          <a:prstGeom prst="rect">
            <a:avLst/>
          </a:prstGeom>
          <a:noFill/>
        </p:spPr>
        <p:txBody>
          <a:bodyPr wrap="none" rtlCol="0">
            <a:spAutoFit/>
          </a:bodyPr>
          <a:lstStyle/>
          <a:p>
            <a:r>
              <a:rPr kumimoji="1" lang="ja-JP" altLang="en-US" sz="1400" dirty="0" smtClean="0">
                <a:latin typeface="メイリオ" panose="020B0604030504040204" pitchFamily="50" charset="-128"/>
                <a:ea typeface="メイリオ" panose="020B0604030504040204" pitchFamily="50" charset="-128"/>
              </a:rPr>
              <a:t>赤：正の渦度</a:t>
            </a:r>
            <a:endParaRPr kumimoji="1" lang="en-US" altLang="ja-JP" sz="1400" dirty="0" smtClean="0">
              <a:latin typeface="メイリオ" panose="020B0604030504040204" pitchFamily="50" charset="-128"/>
              <a:ea typeface="メイリオ" panose="020B0604030504040204" pitchFamily="50" charset="-128"/>
            </a:endParaRPr>
          </a:p>
          <a:p>
            <a:r>
              <a:rPr kumimoji="1" lang="ja-JP" altLang="en-US" sz="1400" dirty="0" smtClean="0">
                <a:latin typeface="メイリオ" panose="020B0604030504040204" pitchFamily="50" charset="-128"/>
                <a:ea typeface="メイリオ" panose="020B0604030504040204" pitchFamily="50" charset="-128"/>
              </a:rPr>
              <a:t>青：負の渦度</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2173287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6-19</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地球ダイナモのコンピューター・シミュレーションで</a:t>
            </a:r>
            <a:r>
              <a:rPr kumimoji="1" lang="en-US" altLang="ja-JP" sz="2800" dirty="0" smtClean="0">
                <a:latin typeface="HGP創英角ｺﾞｼｯｸUB" panose="020B0900000000000000" pitchFamily="50" charset="-128"/>
                <a:ea typeface="HGP創英角ｺﾞｼｯｸUB" panose="020B0900000000000000" pitchFamily="50" charset="-128"/>
              </a:rPr>
              <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再現された双極子磁場の逆転</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3385639" y="6344296"/>
            <a:ext cx="2372765" cy="307777"/>
          </a:xfrm>
          <a:prstGeom prst="rect">
            <a:avLst/>
          </a:prstGeom>
          <a:noFill/>
        </p:spPr>
        <p:txBody>
          <a:bodyPr wrap="none" rtlCol="0">
            <a:spAutoFit/>
          </a:bodyPr>
          <a:lstStyle/>
          <a:p>
            <a:pPr algn="ctr"/>
            <a:r>
              <a:rPr kumimoji="1" lang="en-US" altLang="ja-JP" sz="1400" dirty="0" err="1" smtClean="0">
                <a:latin typeface="メイリオ" panose="020B0604030504040204" pitchFamily="50" charset="-128"/>
                <a:ea typeface="メイリオ" panose="020B0604030504040204" pitchFamily="50" charset="-128"/>
              </a:rPr>
              <a:t>Glatzmaier</a:t>
            </a:r>
            <a:r>
              <a:rPr kumimoji="1" lang="en-US" altLang="ja-JP" sz="1400" dirty="0" smtClean="0">
                <a:latin typeface="メイリオ" panose="020B0604030504040204" pitchFamily="50" charset="-128"/>
                <a:ea typeface="メイリオ" panose="020B0604030504040204" pitchFamily="50" charset="-128"/>
              </a:rPr>
              <a:t> &amp; Coe (</a:t>
            </a:r>
            <a:r>
              <a:rPr lang="en-US" altLang="ja-JP" sz="1400" dirty="0" smtClean="0">
                <a:latin typeface="メイリオ" panose="020B0604030504040204" pitchFamily="50" charset="-128"/>
                <a:ea typeface="メイリオ" panose="020B0604030504040204" pitchFamily="50" charset="-128"/>
              </a:rPr>
              <a:t>2007</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pic>
        <p:nvPicPr>
          <p:cNvPr id="9" name="コンテンツ プレースホルダー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8650" y="2326999"/>
            <a:ext cx="7880627" cy="3346014"/>
          </a:xfrm>
        </p:spPr>
      </p:pic>
      <p:sp>
        <p:nvSpPr>
          <p:cNvPr id="3" name="テキスト ボックス 2"/>
          <p:cNvSpPr txBox="1"/>
          <p:nvPr/>
        </p:nvSpPr>
        <p:spPr>
          <a:xfrm>
            <a:off x="6270172" y="5673013"/>
            <a:ext cx="2339102" cy="523220"/>
          </a:xfrm>
          <a:prstGeom prst="rect">
            <a:avLst/>
          </a:prstGeom>
          <a:noFill/>
        </p:spPr>
        <p:txBody>
          <a:bodyPr wrap="none" rtlCol="0">
            <a:spAutoFit/>
          </a:bodyPr>
          <a:lstStyle/>
          <a:p>
            <a:r>
              <a:rPr kumimoji="1" lang="ja-JP" altLang="en-US" sz="1400" dirty="0" smtClean="0">
                <a:latin typeface="メイリオ" panose="020B0604030504040204" pitchFamily="50" charset="-128"/>
                <a:ea typeface="メイリオ" panose="020B0604030504040204" pitchFamily="50" charset="-128"/>
              </a:rPr>
              <a:t>黄：地球から出て行く磁場</a:t>
            </a:r>
            <a:endParaRPr kumimoji="1" lang="en-US" altLang="ja-JP" sz="1400" dirty="0" smtClean="0">
              <a:latin typeface="メイリオ" panose="020B0604030504040204" pitchFamily="50" charset="-128"/>
              <a:ea typeface="メイリオ" panose="020B0604030504040204" pitchFamily="50" charset="-128"/>
            </a:endParaRPr>
          </a:p>
          <a:p>
            <a:r>
              <a:rPr kumimoji="1" lang="ja-JP" altLang="en-US" sz="1400" dirty="0" smtClean="0">
                <a:latin typeface="メイリオ" panose="020B0604030504040204" pitchFamily="50" charset="-128"/>
                <a:ea typeface="メイリオ" panose="020B0604030504040204" pitchFamily="50" charset="-128"/>
              </a:rPr>
              <a:t>青：地球に入ってくる磁場</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9610749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6-20</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地球ダイナモのコンピューター・シミュレーションで</a:t>
            </a:r>
            <a:r>
              <a:rPr kumimoji="1" lang="en-US" altLang="ja-JP" sz="2800" dirty="0" smtClean="0">
                <a:latin typeface="HGP創英角ｺﾞｼｯｸUB" panose="020B0900000000000000" pitchFamily="50" charset="-128"/>
                <a:ea typeface="HGP創英角ｺﾞｼｯｸUB" panose="020B0900000000000000" pitchFamily="50" charset="-128"/>
              </a:rPr>
              <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再現された外核内の二層対流構造</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2664" y="2516918"/>
            <a:ext cx="6138672" cy="2968752"/>
          </a:xfrm>
        </p:spPr>
      </p:pic>
      <p:sp>
        <p:nvSpPr>
          <p:cNvPr id="7" name="テキスト ボックス 6"/>
          <p:cNvSpPr txBox="1"/>
          <p:nvPr/>
        </p:nvSpPr>
        <p:spPr>
          <a:xfrm>
            <a:off x="3465084" y="6344296"/>
            <a:ext cx="2213876"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Miyagoshi et al. (</a:t>
            </a:r>
            <a:r>
              <a:rPr lang="en-US" altLang="ja-JP" sz="1400" dirty="0" smtClean="0">
                <a:latin typeface="メイリオ" panose="020B0604030504040204" pitchFamily="50" charset="-128"/>
                <a:ea typeface="メイリオ" panose="020B0604030504040204" pitchFamily="50" charset="-128"/>
              </a:rPr>
              <a:t>2010</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6932348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6-21</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内核の構造と性質</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55682" y="1825625"/>
            <a:ext cx="3832635" cy="4351338"/>
          </a:xfrm>
        </p:spPr>
      </p:pic>
      <p:sp>
        <p:nvSpPr>
          <p:cNvPr id="5" name="テキスト ボックス 4"/>
          <p:cNvSpPr txBox="1"/>
          <p:nvPr/>
        </p:nvSpPr>
        <p:spPr>
          <a:xfrm>
            <a:off x="3424112" y="6344296"/>
            <a:ext cx="2295821" cy="307777"/>
          </a:xfrm>
          <a:prstGeom prst="rect">
            <a:avLst/>
          </a:prstGeom>
          <a:noFill/>
        </p:spPr>
        <p:txBody>
          <a:bodyPr wrap="none" rtlCol="0">
            <a:spAutoFit/>
          </a:bodyPr>
          <a:lstStyle/>
          <a:p>
            <a:pPr algn="ctr"/>
            <a:r>
              <a:rPr lang="en-US" altLang="ja-JP" sz="1400" dirty="0" err="1" smtClean="0">
                <a:latin typeface="メイリオ" panose="020B0604030504040204" pitchFamily="50" charset="-128"/>
                <a:ea typeface="メイリオ" panose="020B0604030504040204" pitchFamily="50" charset="-128"/>
              </a:rPr>
              <a:t>Souriau</a:t>
            </a:r>
            <a:r>
              <a:rPr kumimoji="1" lang="en-US" altLang="ja-JP" sz="1400" dirty="0" smtClean="0">
                <a:latin typeface="メイリオ" panose="020B0604030504040204" pitchFamily="50" charset="-128"/>
                <a:ea typeface="メイリオ" panose="020B0604030504040204" pitchFamily="50" charset="-128"/>
              </a:rPr>
              <a:t> (</a:t>
            </a:r>
            <a:r>
              <a:rPr lang="en-US" altLang="ja-JP" sz="1400" dirty="0" smtClean="0">
                <a:latin typeface="メイリオ" panose="020B0604030504040204" pitchFamily="50" charset="-128"/>
                <a:ea typeface="メイリオ" panose="020B0604030504040204" pitchFamily="50" charset="-128"/>
              </a:rPr>
              <a:t>2007</a:t>
            </a:r>
            <a:r>
              <a:rPr kumimoji="1" lang="en-US" altLang="ja-JP" sz="1400" dirty="0" smtClean="0">
                <a:latin typeface="メイリオ" panose="020B0604030504040204" pitchFamily="50" charset="-128"/>
                <a:ea typeface="メイリオ" panose="020B0604030504040204" pitchFamily="50" charset="-128"/>
              </a:rPr>
              <a:t>) </a:t>
            </a:r>
            <a:r>
              <a:rPr kumimoji="1" lang="ja-JP" altLang="en-US" sz="1400" dirty="0" smtClean="0">
                <a:latin typeface="メイリオ" panose="020B0604030504040204" pitchFamily="50" charset="-128"/>
                <a:ea typeface="メイリオ" panose="020B0604030504040204" pitchFamily="50" charset="-128"/>
              </a:rPr>
              <a:t>に基づく</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438607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7-1</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時間と深さに対する岩石学的・</a:t>
            </a:r>
            <a:r>
              <a:rPr kumimoji="1" lang="en-US" altLang="ja-JP" sz="2800" dirty="0" smtClean="0">
                <a:latin typeface="HGP創英角ｺﾞｼｯｸUB" panose="020B0900000000000000" pitchFamily="50" charset="-128"/>
                <a:ea typeface="HGP創英角ｺﾞｼｯｸUB" panose="020B0900000000000000" pitchFamily="50" charset="-128"/>
              </a:rPr>
              <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地球物理学的データ量の多さを示す模式図</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20665" y="1931437"/>
            <a:ext cx="6305082" cy="4022207"/>
          </a:xfrm>
        </p:spPr>
      </p:pic>
      <p:sp>
        <p:nvSpPr>
          <p:cNvPr id="7" name="テキスト ボックス 6"/>
          <p:cNvSpPr txBox="1"/>
          <p:nvPr/>
        </p:nvSpPr>
        <p:spPr>
          <a:xfrm>
            <a:off x="3889398" y="6344296"/>
            <a:ext cx="1365247" cy="307777"/>
          </a:xfrm>
          <a:prstGeom prst="rect">
            <a:avLst/>
          </a:prstGeom>
          <a:noFill/>
        </p:spPr>
        <p:txBody>
          <a:bodyPr wrap="none" rtlCol="0">
            <a:spAutoFit/>
          </a:bodyPr>
          <a:lstStyle/>
          <a:p>
            <a:pPr algn="ctr"/>
            <a:r>
              <a:rPr kumimoji="1" lang="en-US" altLang="ja-JP" sz="1400" dirty="0" err="1" smtClean="0">
                <a:latin typeface="メイリオ" panose="020B0604030504040204" pitchFamily="50" charset="-128"/>
                <a:ea typeface="メイリオ" panose="020B0604030504040204" pitchFamily="50" charset="-128"/>
              </a:rPr>
              <a:t>Gerya</a:t>
            </a:r>
            <a:r>
              <a:rPr kumimoji="1" lang="en-US" altLang="ja-JP" sz="1400" dirty="0" smtClean="0">
                <a:latin typeface="メイリオ" panose="020B0604030504040204" pitchFamily="50" charset="-128"/>
                <a:ea typeface="メイリオ" panose="020B0604030504040204" pitchFamily="50" charset="-128"/>
              </a:rPr>
              <a:t> (</a:t>
            </a:r>
            <a:r>
              <a:rPr lang="en-US" altLang="ja-JP" sz="1400" dirty="0" smtClean="0">
                <a:latin typeface="メイリオ" panose="020B0604030504040204" pitchFamily="50" charset="-128"/>
                <a:ea typeface="メイリオ" panose="020B0604030504040204" pitchFamily="50" charset="-128"/>
              </a:rPr>
              <a:t>2014</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0819720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7-2</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マントル対流のシミュレーションで使用される</a:t>
            </a:r>
            <a:r>
              <a:rPr kumimoji="1" lang="en-US" altLang="ja-JP" sz="2800" dirty="0" smtClean="0">
                <a:latin typeface="HGP創英角ｺﾞｼｯｸUB" panose="020B0900000000000000" pitchFamily="50" charset="-128"/>
                <a:ea typeface="HGP創英角ｺﾞｼｯｸUB" panose="020B0900000000000000" pitchFamily="50" charset="-128"/>
              </a:rPr>
              <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計算格子の例</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5325" y="1825625"/>
            <a:ext cx="5973350" cy="4351338"/>
          </a:xfrm>
        </p:spPr>
      </p:pic>
      <p:sp>
        <p:nvSpPr>
          <p:cNvPr id="5" name="テキスト ボックス 4"/>
          <p:cNvSpPr txBox="1"/>
          <p:nvPr/>
        </p:nvSpPr>
        <p:spPr>
          <a:xfrm>
            <a:off x="1576665" y="6204331"/>
            <a:ext cx="5990743" cy="523220"/>
          </a:xfrm>
          <a:prstGeom prst="rect">
            <a:avLst/>
          </a:prstGeom>
          <a:noFill/>
        </p:spPr>
        <p:txBody>
          <a:bodyPr wrap="none" rtlCol="0">
            <a:spAutoFit/>
          </a:bodyPr>
          <a:lstStyle/>
          <a:p>
            <a:pPr algn="ctr"/>
            <a:r>
              <a:rPr kumimoji="1" lang="ja-JP" altLang="en-US" sz="1400" dirty="0" smtClean="0">
                <a:latin typeface="メイリオ" panose="020B0604030504040204" pitchFamily="50" charset="-128"/>
                <a:ea typeface="メイリオ" panose="020B0604030504040204" pitchFamily="50" charset="-128"/>
              </a:rPr>
              <a:t>（上段中央）</a:t>
            </a:r>
            <a:r>
              <a:rPr kumimoji="1" lang="en-US" altLang="ja-JP" sz="1400" dirty="0" smtClean="0">
                <a:latin typeface="メイリオ" panose="020B0604030504040204" pitchFamily="50" charset="-128"/>
                <a:ea typeface="メイリオ" panose="020B0604030504040204" pitchFamily="50" charset="-128"/>
              </a:rPr>
              <a:t>Zhong et al. (</a:t>
            </a:r>
            <a:r>
              <a:rPr lang="en-US" altLang="ja-JP" sz="1400" dirty="0" smtClean="0">
                <a:latin typeface="メイリオ" panose="020B0604030504040204" pitchFamily="50" charset="-128"/>
                <a:ea typeface="メイリオ" panose="020B0604030504040204" pitchFamily="50" charset="-128"/>
              </a:rPr>
              <a:t>2000</a:t>
            </a:r>
            <a:r>
              <a:rPr kumimoji="1" lang="en-US" altLang="ja-JP" sz="1400" dirty="0" smtClean="0">
                <a:latin typeface="メイリオ" panose="020B0604030504040204" pitchFamily="50" charset="-128"/>
                <a:ea typeface="メイリオ" panose="020B0604030504040204" pitchFamily="50" charset="-128"/>
              </a:rPr>
              <a:t>), </a:t>
            </a:r>
            <a:r>
              <a:rPr kumimoji="1" lang="ja-JP" altLang="en-US" sz="1400" dirty="0" smtClean="0">
                <a:latin typeface="メイリオ" panose="020B0604030504040204" pitchFamily="50" charset="-128"/>
                <a:ea typeface="メイリオ" panose="020B0604030504040204" pitchFamily="50" charset="-128"/>
              </a:rPr>
              <a:t>（上段右）</a:t>
            </a:r>
            <a:r>
              <a:rPr kumimoji="1" lang="en-US" altLang="ja-JP" sz="1400" dirty="0" err="1" smtClean="0">
                <a:latin typeface="メイリオ" panose="020B0604030504040204" pitchFamily="50" charset="-128"/>
                <a:ea typeface="メイリオ" panose="020B0604030504040204" pitchFamily="50" charset="-128"/>
              </a:rPr>
              <a:t>Baumgardner</a:t>
            </a:r>
            <a:r>
              <a:rPr kumimoji="1" lang="en-US" altLang="ja-JP" sz="1400" dirty="0" smtClean="0">
                <a:latin typeface="メイリオ" panose="020B0604030504040204" pitchFamily="50" charset="-128"/>
                <a:ea typeface="メイリオ" panose="020B0604030504040204" pitchFamily="50" charset="-128"/>
              </a:rPr>
              <a:t> (1993), </a:t>
            </a:r>
          </a:p>
          <a:p>
            <a:pPr algn="ctr"/>
            <a:r>
              <a:rPr kumimoji="1" lang="ja-JP" altLang="en-US" sz="1400" dirty="0" smtClean="0">
                <a:latin typeface="メイリオ" panose="020B0604030504040204" pitchFamily="50" charset="-128"/>
                <a:ea typeface="メイリオ" panose="020B0604030504040204" pitchFamily="50" charset="-128"/>
              </a:rPr>
              <a:t>（下列）</a:t>
            </a:r>
            <a:r>
              <a:rPr kumimoji="1" lang="en-US" altLang="ja-JP" sz="1400" dirty="0" smtClean="0">
                <a:latin typeface="メイリオ" panose="020B0604030504040204" pitchFamily="50" charset="-128"/>
                <a:ea typeface="メイリオ" panose="020B0604030504040204" pitchFamily="50" charset="-128"/>
              </a:rPr>
              <a:t>Yoshida &amp; Kageyama (2004)</a:t>
            </a:r>
            <a:endParaRPr kumimoji="1" lang="ja-JP" altLang="en-US" sz="1400" dirty="0">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2174034" y="3346857"/>
            <a:ext cx="1338828" cy="369332"/>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極座標格子</a:t>
            </a:r>
            <a:endParaRPr kumimoji="1" lang="ja-JP" altLang="en-US" dirty="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4630856" y="3353358"/>
            <a:ext cx="1800493" cy="369332"/>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有限要素法格子</a:t>
            </a:r>
            <a:endParaRPr kumimoji="1" lang="ja-JP" altLang="en-US" dirty="0">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5750768" y="5678522"/>
            <a:ext cx="1569660" cy="369332"/>
          </a:xfrm>
          <a:prstGeom prst="rect">
            <a:avLst/>
          </a:prstGeom>
          <a:solidFill>
            <a:schemeClr val="bg1"/>
          </a:solid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インヤン格子</a:t>
            </a:r>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506568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7-S1</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各格子における物理量の配置</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59929" y="1825625"/>
            <a:ext cx="5224141" cy="4351338"/>
          </a:xfrm>
        </p:spPr>
      </p:pic>
    </p:spTree>
    <p:extLst>
      <p:ext uri="{BB962C8B-B14F-4D97-AF65-F5344CB8AC3E}">
        <p14:creationId xmlns:p14="http://schemas.microsoft.com/office/powerpoint/2010/main" val="887900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7-S2</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コロケート格子とスタッガード格子</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6212" y="2378234"/>
            <a:ext cx="5751576" cy="3246120"/>
          </a:xfrm>
        </p:spPr>
      </p:pic>
      <p:sp>
        <p:nvSpPr>
          <p:cNvPr id="3" name="テキスト ボックス 2"/>
          <p:cNvSpPr txBox="1"/>
          <p:nvPr/>
        </p:nvSpPr>
        <p:spPr>
          <a:xfrm>
            <a:off x="1668910" y="5728997"/>
            <a:ext cx="6417141" cy="369332"/>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コロケート（集中）格子　　スタッガード（食い違い）格子</a:t>
            </a:r>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651629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S創英角ｺﾞｼｯｸUB" panose="020B0900000000000000" pitchFamily="50" charset="-128"/>
                <a:ea typeface="HGS創英角ｺﾞｼｯｸUB" panose="020B0900000000000000" pitchFamily="50" charset="-128"/>
              </a:rPr>
              <a:t>図</a:t>
            </a:r>
            <a:r>
              <a:rPr kumimoji="1" lang="en-US" altLang="ja-JP" sz="2800" dirty="0" smtClean="0">
                <a:latin typeface="HGS創英角ｺﾞｼｯｸUB" panose="020B0900000000000000" pitchFamily="50" charset="-128"/>
                <a:ea typeface="HGS創英角ｺﾞｼｯｸUB" panose="020B0900000000000000" pitchFamily="50" charset="-128"/>
              </a:rPr>
              <a:t>1-7</a:t>
            </a:r>
            <a:r>
              <a:rPr lang="en-US" altLang="ja-JP" sz="2800" dirty="0">
                <a:latin typeface="HGS創英角ｺﾞｼｯｸUB" panose="020B0900000000000000" pitchFamily="50" charset="-128"/>
                <a:ea typeface="HGS創英角ｺﾞｼｯｸUB" panose="020B0900000000000000" pitchFamily="50" charset="-128"/>
              </a:rPr>
              <a:t/>
            </a:r>
            <a:br>
              <a:rPr lang="en-US" altLang="ja-JP" sz="2800" dirty="0">
                <a:latin typeface="HGS創英角ｺﾞｼｯｸUB" panose="020B0900000000000000" pitchFamily="50" charset="-128"/>
                <a:ea typeface="HGS創英角ｺﾞｼｯｸUB" panose="020B0900000000000000" pitchFamily="50" charset="-128"/>
              </a:rPr>
            </a:br>
            <a:r>
              <a:rPr kumimoji="1" lang="ja-JP" altLang="en-US" sz="2800" dirty="0" smtClean="0">
                <a:latin typeface="HGS創英角ｺﾞｼｯｸUB" panose="020B0900000000000000" pitchFamily="50" charset="-128"/>
                <a:ea typeface="HGS創英角ｺﾞｼｯｸUB" panose="020B0900000000000000" pitchFamily="50" charset="-128"/>
              </a:rPr>
              <a:t>ジオイド異常のパターン</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57730" y="1825625"/>
            <a:ext cx="4428539" cy="4351338"/>
          </a:xfrm>
        </p:spPr>
      </p:pic>
    </p:spTree>
    <p:extLst>
      <p:ext uri="{BB962C8B-B14F-4D97-AF65-F5344CB8AC3E}">
        <p14:creationId xmlns:p14="http://schemas.microsoft.com/office/powerpoint/2010/main" val="60746714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7-S3</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マントルに含まれる放射性元素の壊変による発熱量</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4211" y="1825625"/>
            <a:ext cx="6855577" cy="4351338"/>
          </a:xfrm>
        </p:spPr>
      </p:pic>
      <p:sp>
        <p:nvSpPr>
          <p:cNvPr id="5" name="テキスト ボックス 4"/>
          <p:cNvSpPr txBox="1"/>
          <p:nvPr/>
        </p:nvSpPr>
        <p:spPr>
          <a:xfrm>
            <a:off x="2521053" y="6344296"/>
            <a:ext cx="4101957" cy="307777"/>
          </a:xfrm>
          <a:prstGeom prst="rect">
            <a:avLst/>
          </a:prstGeom>
          <a:noFill/>
        </p:spPr>
        <p:txBody>
          <a:bodyPr wrap="none" rtlCol="0">
            <a:spAutoFit/>
          </a:bodyPr>
          <a:lstStyle/>
          <a:p>
            <a:pPr algn="ctr"/>
            <a:r>
              <a:rPr lang="en-US" altLang="ja-JP" sz="1400" dirty="0" smtClean="0">
                <a:latin typeface="メイリオ" panose="020B0604030504040204" pitchFamily="50" charset="-128"/>
                <a:ea typeface="メイリオ" panose="020B0604030504040204" pitchFamily="50" charset="-128"/>
              </a:rPr>
              <a:t>Turcotte &amp; Schubert</a:t>
            </a:r>
            <a:r>
              <a:rPr kumimoji="1" lang="en-US" altLang="ja-JP" sz="1400" dirty="0" smtClean="0">
                <a:latin typeface="メイリオ" panose="020B0604030504040204" pitchFamily="50" charset="-128"/>
                <a:ea typeface="メイリオ" panose="020B0604030504040204" pitchFamily="50" charset="-128"/>
              </a:rPr>
              <a:t> (</a:t>
            </a:r>
            <a:r>
              <a:rPr lang="en-US" altLang="ja-JP" sz="1400" dirty="0" smtClean="0">
                <a:latin typeface="メイリオ" panose="020B0604030504040204" pitchFamily="50" charset="-128"/>
                <a:ea typeface="メイリオ" panose="020B0604030504040204" pitchFamily="50" charset="-128"/>
              </a:rPr>
              <a:t>2002</a:t>
            </a:r>
            <a:r>
              <a:rPr kumimoji="1" lang="en-US" altLang="ja-JP" sz="1400" dirty="0" smtClean="0">
                <a:latin typeface="メイリオ" panose="020B0604030504040204" pitchFamily="50" charset="-128"/>
                <a:ea typeface="メイリオ" panose="020B0604030504040204" pitchFamily="50" charset="-128"/>
              </a:rPr>
              <a:t>) </a:t>
            </a:r>
            <a:r>
              <a:rPr kumimoji="1" lang="ja-JP" altLang="en-US" sz="1400" dirty="0" smtClean="0">
                <a:latin typeface="メイリオ" panose="020B0604030504040204" pitchFamily="50" charset="-128"/>
                <a:ea typeface="メイリオ" panose="020B0604030504040204" pitchFamily="50" charset="-128"/>
              </a:rPr>
              <a:t>のデータに基づく</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7833767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7-3</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レイリー数が</a:t>
            </a:r>
            <a:r>
              <a:rPr kumimoji="1" lang="en-US" altLang="ja-JP" sz="2800" dirty="0" smtClean="0">
                <a:latin typeface="HGP創英角ｺﾞｼｯｸUB" panose="020B0900000000000000" pitchFamily="50" charset="-128"/>
                <a:ea typeface="HGP創英角ｺﾞｼｯｸUB" panose="020B0900000000000000" pitchFamily="50" charset="-128"/>
              </a:rPr>
              <a:t>10</a:t>
            </a:r>
            <a:r>
              <a:rPr kumimoji="1" lang="en-US" altLang="ja-JP" sz="2800" baseline="30000" dirty="0" smtClean="0">
                <a:latin typeface="HGP創英角ｺﾞｼｯｸUB" panose="020B0900000000000000" pitchFamily="50" charset="-128"/>
                <a:ea typeface="HGP創英角ｺﾞｼｯｸUB" panose="020B0900000000000000" pitchFamily="50" charset="-128"/>
              </a:rPr>
              <a:t>7</a:t>
            </a:r>
            <a:r>
              <a:rPr kumimoji="1" lang="ja-JP" altLang="en-US" sz="2800" dirty="0" smtClean="0">
                <a:latin typeface="HGP創英角ｺﾞｼｯｸUB" panose="020B0900000000000000" pitchFamily="50" charset="-128"/>
                <a:ea typeface="HGP創英角ｺﾞｼｯｸUB" panose="020B0900000000000000" pitchFamily="50" charset="-128"/>
              </a:rPr>
              <a:t>の場合の</a:t>
            </a:r>
            <a:r>
              <a:rPr kumimoji="1" lang="en-US" altLang="ja-JP" sz="2800" dirty="0" smtClean="0">
                <a:latin typeface="HGP創英角ｺﾞｼｯｸUB" panose="020B0900000000000000" pitchFamily="50" charset="-128"/>
                <a:ea typeface="HGP創英角ｺﾞｼｯｸUB" panose="020B0900000000000000" pitchFamily="50" charset="-128"/>
              </a:rPr>
              <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非定常なマントル対流パターン</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7488" y="2381282"/>
            <a:ext cx="6669024" cy="3240024"/>
          </a:xfrm>
        </p:spPr>
      </p:pic>
      <p:sp>
        <p:nvSpPr>
          <p:cNvPr id="5" name="テキスト ボックス 4"/>
          <p:cNvSpPr txBox="1"/>
          <p:nvPr/>
        </p:nvSpPr>
        <p:spPr>
          <a:xfrm>
            <a:off x="1190564" y="5754155"/>
            <a:ext cx="3418752" cy="646331"/>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現在のマントルの内部発熱量を考慮した場合</a:t>
            </a:r>
            <a:endParaRPr kumimoji="1" lang="ja-JP" altLang="en-US" dirty="0">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4655328" y="5754155"/>
            <a:ext cx="3418752" cy="646331"/>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現在のマントルの２倍の内部発熱量を考慮した場合</a:t>
            </a:r>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3106280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7-4</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レイリー数が</a:t>
            </a:r>
            <a:r>
              <a:rPr kumimoji="1" lang="en-US" altLang="ja-JP" sz="2800" dirty="0" smtClean="0">
                <a:latin typeface="HGP創英角ｺﾞｼｯｸUB" panose="020B0900000000000000" pitchFamily="50" charset="-128"/>
                <a:ea typeface="HGP創英角ｺﾞｼｯｸUB" panose="020B0900000000000000" pitchFamily="50" charset="-128"/>
              </a:rPr>
              <a:t>10</a:t>
            </a:r>
            <a:r>
              <a:rPr kumimoji="1" lang="en-US" altLang="ja-JP" sz="2800" baseline="30000" dirty="0" smtClean="0">
                <a:latin typeface="HGP創英角ｺﾞｼｯｸUB" panose="020B0900000000000000" pitchFamily="50" charset="-128"/>
                <a:ea typeface="HGP創英角ｺﾞｼｯｸUB" panose="020B0900000000000000" pitchFamily="50" charset="-128"/>
              </a:rPr>
              <a:t>4</a:t>
            </a:r>
            <a:r>
              <a:rPr kumimoji="1" lang="ja-JP" altLang="en-US" sz="2800" dirty="0" smtClean="0">
                <a:latin typeface="HGP創英角ｺﾞｼｯｸUB" panose="020B0900000000000000" pitchFamily="50" charset="-128"/>
                <a:ea typeface="HGP創英角ｺﾞｼｯｸUB" panose="020B0900000000000000" pitchFamily="50" charset="-128"/>
              </a:rPr>
              <a:t>の場合の</a:t>
            </a:r>
            <a:r>
              <a:rPr kumimoji="1" lang="en-US" altLang="ja-JP" sz="2800" dirty="0" smtClean="0">
                <a:latin typeface="HGP創英角ｺﾞｼｯｸUB" panose="020B0900000000000000" pitchFamily="50" charset="-128"/>
                <a:ea typeface="HGP創英角ｺﾞｼｯｸUB" panose="020B0900000000000000" pitchFamily="50" charset="-128"/>
              </a:rPr>
              <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定常的なマントル対流パターン</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9764" y="2344706"/>
            <a:ext cx="6824472" cy="3313176"/>
          </a:xfrm>
        </p:spPr>
      </p:pic>
      <p:sp>
        <p:nvSpPr>
          <p:cNvPr id="5" name="テキスト ボックス 4"/>
          <p:cNvSpPr txBox="1"/>
          <p:nvPr/>
        </p:nvSpPr>
        <p:spPr>
          <a:xfrm>
            <a:off x="1153240" y="5754155"/>
            <a:ext cx="3418752"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「四面体型」マントル対流</a:t>
            </a:r>
            <a:endParaRPr kumimoji="1" lang="ja-JP" altLang="en-US" dirty="0">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4618647" y="5754155"/>
            <a:ext cx="3418752"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「六面体型」マントル対流</a:t>
            </a:r>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9479288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7-5</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粘性率の温度依存性と降伏応力を考慮した</a:t>
            </a:r>
            <a:r>
              <a:rPr kumimoji="1" lang="en-US" altLang="ja-JP" sz="2800" dirty="0" smtClean="0">
                <a:latin typeface="HGP創英角ｺﾞｼｯｸUB" panose="020B0900000000000000" pitchFamily="50" charset="-128"/>
                <a:ea typeface="HGP創英角ｺﾞｼｯｸUB" panose="020B0900000000000000" pitchFamily="50" charset="-128"/>
              </a:rPr>
              <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３次元箱型マントル対流のシミュレーション結果</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7738" y="1825625"/>
            <a:ext cx="5828524" cy="4351338"/>
          </a:xfrm>
        </p:spPr>
      </p:pic>
      <p:sp>
        <p:nvSpPr>
          <p:cNvPr id="5" name="テキスト ボックス 4"/>
          <p:cNvSpPr txBox="1"/>
          <p:nvPr/>
        </p:nvSpPr>
        <p:spPr>
          <a:xfrm>
            <a:off x="3827362" y="6344296"/>
            <a:ext cx="1489318"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Tackley (</a:t>
            </a:r>
            <a:r>
              <a:rPr lang="en-US" altLang="ja-JP" sz="1400" dirty="0" smtClean="0">
                <a:latin typeface="メイリオ" panose="020B0604030504040204" pitchFamily="50" charset="-128"/>
                <a:ea typeface="メイリオ" panose="020B0604030504040204" pitchFamily="50" charset="-128"/>
              </a:rPr>
              <a:t>2000</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1690126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7-6</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超大陸を模した“蓋”を設置した場合の</a:t>
            </a:r>
            <a:r>
              <a:rPr kumimoji="1" lang="en-US" altLang="ja-JP" sz="2800" dirty="0" smtClean="0">
                <a:latin typeface="HGP創英角ｺﾞｼｯｸUB" panose="020B0900000000000000" pitchFamily="50" charset="-128"/>
                <a:ea typeface="HGP創英角ｺﾞｼｯｸUB" panose="020B0900000000000000" pitchFamily="50" charset="-128"/>
              </a:rPr>
              <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マントル対流のシミュレーション結果</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82021" y="1825625"/>
            <a:ext cx="4379957" cy="4351338"/>
          </a:xfrm>
        </p:spPr>
      </p:pic>
      <p:sp>
        <p:nvSpPr>
          <p:cNvPr id="5" name="テキスト ボックス 4"/>
          <p:cNvSpPr txBox="1"/>
          <p:nvPr/>
        </p:nvSpPr>
        <p:spPr>
          <a:xfrm>
            <a:off x="3812071" y="6344296"/>
            <a:ext cx="1519903"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Yoshida (</a:t>
            </a:r>
            <a:r>
              <a:rPr lang="en-US" altLang="ja-JP" sz="1400" dirty="0" smtClean="0">
                <a:latin typeface="メイリオ" panose="020B0604030504040204" pitchFamily="50" charset="-128"/>
                <a:ea typeface="メイリオ" panose="020B0604030504040204" pitchFamily="50" charset="-128"/>
              </a:rPr>
              <a:t>2010</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0499206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7-7</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超大陸下に上昇流が発生するメカニズム</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3384839" y="6344296"/>
            <a:ext cx="2374368"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Heron &amp; Lowman (</a:t>
            </a:r>
            <a:r>
              <a:rPr lang="en-US" altLang="ja-JP" sz="1400" dirty="0" smtClean="0">
                <a:latin typeface="メイリオ" panose="020B0604030504040204" pitchFamily="50" charset="-128"/>
                <a:ea typeface="メイリオ" panose="020B0604030504040204" pitchFamily="50" charset="-128"/>
              </a:rPr>
              <a:t>2014</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pic>
        <p:nvPicPr>
          <p:cNvPr id="9" name="コンテンツ プレースホルダー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21308" y="2550446"/>
            <a:ext cx="6501384" cy="2901696"/>
          </a:xfrm>
        </p:spPr>
      </p:pic>
    </p:spTree>
    <p:extLst>
      <p:ext uri="{BB962C8B-B14F-4D97-AF65-F5344CB8AC3E}">
        <p14:creationId xmlns:p14="http://schemas.microsoft.com/office/powerpoint/2010/main" val="120066096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lang="en-US" altLang="ja-JP" sz="2800" dirty="0" smtClean="0">
                <a:latin typeface="HGP創英角ｺﾞｼｯｸUB" panose="020B0900000000000000" pitchFamily="50" charset="-128"/>
                <a:ea typeface="HGP創英角ｺﾞｼｯｸUB" panose="020B0900000000000000" pitchFamily="50" charset="-128"/>
              </a:rPr>
              <a:t>7-8</a:t>
            </a:r>
            <a:br>
              <a:rPr lang="en-US" altLang="ja-JP" sz="2800" dirty="0" smtClean="0">
                <a:latin typeface="HGP創英角ｺﾞｼｯｸUB" panose="020B0900000000000000" pitchFamily="50" charset="-128"/>
                <a:ea typeface="HGP創英角ｺﾞｼｯｸUB" panose="020B0900000000000000" pitchFamily="50" charset="-128"/>
              </a:rPr>
            </a:br>
            <a:r>
              <a:rPr lang="ja-JP" altLang="en-US" sz="2800" dirty="0" smtClean="0">
                <a:latin typeface="HGP創英角ｺﾞｼｯｸUB" panose="020B0900000000000000" pitchFamily="50" charset="-128"/>
                <a:ea typeface="HGP創英角ｺﾞｼｯｸUB" panose="020B0900000000000000" pitchFamily="50" charset="-128"/>
              </a:rPr>
              <a:t>剛体大陸の数とコアからの加熱の有無の違いによる</a:t>
            </a:r>
            <a:r>
              <a:rPr lang="en-US" altLang="ja-JP" sz="2800" dirty="0" smtClean="0">
                <a:latin typeface="HGP創英角ｺﾞｼｯｸUB" panose="020B0900000000000000" pitchFamily="50" charset="-128"/>
                <a:ea typeface="HGP創英角ｺﾞｼｯｸUB" panose="020B0900000000000000" pitchFamily="50" charset="-128"/>
              </a:rPr>
              <a:t/>
            </a:r>
            <a:br>
              <a:rPr lang="en-US" altLang="ja-JP" sz="2800" dirty="0" smtClean="0">
                <a:latin typeface="HGP創英角ｺﾞｼｯｸUB" panose="020B0900000000000000" pitchFamily="50" charset="-128"/>
                <a:ea typeface="HGP創英角ｺﾞｼｯｸUB" panose="020B0900000000000000" pitchFamily="50" charset="-128"/>
              </a:rPr>
            </a:br>
            <a:r>
              <a:rPr lang="ja-JP" altLang="en-US" sz="2800" dirty="0" smtClean="0">
                <a:latin typeface="HGP創英角ｺﾞｼｯｸUB" panose="020B0900000000000000" pitchFamily="50" charset="-128"/>
                <a:ea typeface="HGP創英角ｺﾞｼｯｸUB" panose="020B0900000000000000" pitchFamily="50" charset="-128"/>
              </a:rPr>
              <a:t>超大陸形成のタイミング</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23872" y="2111534"/>
            <a:ext cx="5096256" cy="3779520"/>
          </a:xfrm>
        </p:spPr>
      </p:pic>
      <p:sp>
        <p:nvSpPr>
          <p:cNvPr id="5" name="テキスト ボックス 4"/>
          <p:cNvSpPr txBox="1"/>
          <p:nvPr/>
        </p:nvSpPr>
        <p:spPr>
          <a:xfrm>
            <a:off x="3444953" y="6344296"/>
            <a:ext cx="2254143"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Phillips &amp; Bunge (</a:t>
            </a:r>
            <a:r>
              <a:rPr lang="en-US" altLang="ja-JP" sz="1400" dirty="0" smtClean="0">
                <a:latin typeface="メイリオ" panose="020B0604030504040204" pitchFamily="50" charset="-128"/>
                <a:ea typeface="メイリオ" panose="020B0604030504040204" pitchFamily="50" charset="-128"/>
              </a:rPr>
              <a:t>2007</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2267233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7-9</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自在に変形する大陸を考慮した</a:t>
            </a:r>
            <a:r>
              <a:rPr kumimoji="1" lang="en-US" altLang="ja-JP" sz="2800" dirty="0" smtClean="0">
                <a:latin typeface="HGP創英角ｺﾞｼｯｸUB" panose="020B0900000000000000" pitchFamily="50" charset="-128"/>
                <a:ea typeface="HGP創英角ｺﾞｼｯｸUB" panose="020B0900000000000000" pitchFamily="50" charset="-128"/>
              </a:rPr>
              <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マントル対流のシミュレーション結果の一例</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2960" y="1875314"/>
            <a:ext cx="7498080" cy="4251960"/>
          </a:xfrm>
        </p:spPr>
      </p:pic>
      <p:sp>
        <p:nvSpPr>
          <p:cNvPr id="7" name="テキスト ボックス 6"/>
          <p:cNvSpPr txBox="1"/>
          <p:nvPr/>
        </p:nvSpPr>
        <p:spPr>
          <a:xfrm>
            <a:off x="3759973" y="6344296"/>
            <a:ext cx="1624099" cy="307777"/>
          </a:xfrm>
          <a:prstGeom prst="rect">
            <a:avLst/>
          </a:prstGeom>
          <a:noFill/>
        </p:spPr>
        <p:txBody>
          <a:bodyPr wrap="none" rtlCol="0">
            <a:spAutoFit/>
          </a:bodyPr>
          <a:lstStyle/>
          <a:p>
            <a:pPr algn="ctr"/>
            <a:r>
              <a:rPr kumimoji="1" lang="en-US" altLang="ja-JP" sz="1400" dirty="0" smtClean="0">
                <a:latin typeface="メイリオ" panose="020B0604030504040204" pitchFamily="50" charset="-128"/>
                <a:ea typeface="メイリオ" panose="020B0604030504040204" pitchFamily="50" charset="-128"/>
              </a:rPr>
              <a:t>Yoshida (</a:t>
            </a:r>
            <a:r>
              <a:rPr lang="en-US" altLang="ja-JP" sz="1400" dirty="0" smtClean="0">
                <a:latin typeface="メイリオ" panose="020B0604030504040204" pitchFamily="50" charset="-128"/>
                <a:ea typeface="メイリオ" panose="020B0604030504040204" pitchFamily="50" charset="-128"/>
              </a:rPr>
              <a:t>2013a</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545628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7-10</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大陸移動の様子の模式図</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2691" y="1825625"/>
            <a:ext cx="5638618" cy="4351338"/>
          </a:xfrm>
        </p:spPr>
      </p:pic>
    </p:spTree>
    <p:extLst>
      <p:ext uri="{BB962C8B-B14F-4D97-AF65-F5344CB8AC3E}">
        <p14:creationId xmlns:p14="http://schemas.microsoft.com/office/powerpoint/2010/main" val="88575642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2800" dirty="0" smtClean="0">
                <a:latin typeface="HGP創英角ｺﾞｼｯｸUB" panose="020B0900000000000000" pitchFamily="50" charset="-128"/>
                <a:ea typeface="HGP創英角ｺﾞｼｯｸUB" panose="020B0900000000000000" pitchFamily="50" charset="-128"/>
              </a:rPr>
              <a:t>図</a:t>
            </a:r>
            <a:r>
              <a:rPr kumimoji="1" lang="en-US" altLang="ja-JP" sz="2800" dirty="0" smtClean="0">
                <a:latin typeface="HGP創英角ｺﾞｼｯｸUB" panose="020B0900000000000000" pitchFamily="50" charset="-128"/>
                <a:ea typeface="HGP創英角ｺﾞｼｯｸUB" panose="020B0900000000000000" pitchFamily="50" charset="-128"/>
              </a:rPr>
              <a:t>7-11</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パンゲア超大陸を構成する各大陸ブロックを</a:t>
            </a:r>
            <a:r>
              <a:rPr kumimoji="1" lang="en-US" altLang="ja-JP" sz="2800" dirty="0" smtClean="0">
                <a:latin typeface="HGP創英角ｺﾞｼｯｸUB" panose="020B0900000000000000" pitchFamily="50" charset="-128"/>
                <a:ea typeface="HGP創英角ｺﾞｼｯｸUB" panose="020B0900000000000000" pitchFamily="50" charset="-128"/>
              </a:rPr>
              <a:t/>
            </a:r>
            <a:br>
              <a:rPr kumimoji="1" lang="en-US" altLang="ja-JP" sz="2800" dirty="0" smtClean="0">
                <a:latin typeface="HGP創英角ｺﾞｼｯｸUB" panose="020B0900000000000000" pitchFamily="50" charset="-128"/>
                <a:ea typeface="HGP創英角ｺﾞｼｯｸUB" panose="020B0900000000000000" pitchFamily="50" charset="-128"/>
              </a:rPr>
            </a:br>
            <a:r>
              <a:rPr kumimoji="1" lang="ja-JP" altLang="en-US" sz="2800" dirty="0" smtClean="0">
                <a:latin typeface="HGP創英角ｺﾞｼｯｸUB" panose="020B0900000000000000" pitchFamily="50" charset="-128"/>
                <a:ea typeface="HGP創英角ｺﾞｼｯｸUB" panose="020B0900000000000000" pitchFamily="50" charset="-128"/>
              </a:rPr>
              <a:t>考慮したマントル対流のシミュレーション</a:t>
            </a:r>
            <a:endParaRPr kumimoji="1" lang="ja-JP" altLang="en-US" sz="2800" dirty="0">
              <a:latin typeface="HGP創英角ｺﾞｼｯｸUB" panose="020B0900000000000000" pitchFamily="50" charset="-128"/>
              <a:ea typeface="HGP創英角ｺﾞｼｯｸUB" panose="020B0900000000000000" pitchFamily="50" charset="-128"/>
            </a:endParaRP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0580" y="2093246"/>
            <a:ext cx="7482840" cy="3816096"/>
          </a:xfrm>
        </p:spPr>
      </p:pic>
      <p:sp>
        <p:nvSpPr>
          <p:cNvPr id="7" name="テキスト ボックス 6"/>
          <p:cNvSpPr txBox="1"/>
          <p:nvPr/>
        </p:nvSpPr>
        <p:spPr>
          <a:xfrm>
            <a:off x="3550749" y="6344296"/>
            <a:ext cx="2042547" cy="307777"/>
          </a:xfrm>
          <a:prstGeom prst="rect">
            <a:avLst/>
          </a:prstGeom>
          <a:noFill/>
        </p:spPr>
        <p:txBody>
          <a:bodyPr wrap="none" rtlCol="0">
            <a:spAutoFit/>
          </a:bodyPr>
          <a:lstStyle/>
          <a:p>
            <a:pPr algn="ctr"/>
            <a:r>
              <a:rPr kumimoji="1" lang="en-US" altLang="ja-JP" sz="1400" dirty="0" err="1" smtClean="0">
                <a:latin typeface="メイリオ" panose="020B0604030504040204" pitchFamily="50" charset="-128"/>
                <a:ea typeface="メイリオ" panose="020B0604030504040204" pitchFamily="50" charset="-128"/>
              </a:rPr>
              <a:t>Baumgardner</a:t>
            </a:r>
            <a:r>
              <a:rPr kumimoji="1" lang="en-US" altLang="ja-JP" sz="1400" dirty="0" smtClean="0">
                <a:latin typeface="メイリオ" panose="020B0604030504040204" pitchFamily="50" charset="-128"/>
                <a:ea typeface="メイリオ" panose="020B0604030504040204" pitchFamily="50" charset="-128"/>
              </a:rPr>
              <a:t> (</a:t>
            </a:r>
            <a:r>
              <a:rPr lang="en-US" altLang="ja-JP" sz="1400" dirty="0" smtClean="0">
                <a:latin typeface="メイリオ" panose="020B0604030504040204" pitchFamily="50" charset="-128"/>
                <a:ea typeface="メイリオ" panose="020B0604030504040204" pitchFamily="50" charset="-128"/>
              </a:rPr>
              <a:t>1993</a:t>
            </a:r>
            <a:r>
              <a:rPr kumimoji="1" lang="en-US" altLang="ja-JP"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1768586" y="1738201"/>
            <a:ext cx="1800493" cy="307777"/>
          </a:xfrm>
          <a:prstGeom prst="rect">
            <a:avLst/>
          </a:prstGeom>
          <a:noFill/>
        </p:spPr>
        <p:txBody>
          <a:bodyPr wrap="none" rtlCol="0">
            <a:spAutoFit/>
          </a:bodyPr>
          <a:lstStyle/>
          <a:p>
            <a:r>
              <a:rPr kumimoji="1" lang="ja-JP" altLang="en-US" sz="1400" dirty="0" smtClean="0">
                <a:latin typeface="メイリオ" panose="020B0604030504040204" pitchFamily="50" charset="-128"/>
                <a:ea typeface="メイリオ" panose="020B0604030504040204" pitchFamily="50" charset="-128"/>
              </a:rPr>
              <a:t>モデル（初期状態）</a:t>
            </a:r>
            <a:endParaRPr kumimoji="1" lang="ja-JP" altLang="en-US" sz="1400" dirty="0">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4826089" y="1738201"/>
            <a:ext cx="3326552" cy="307777"/>
          </a:xfrm>
          <a:prstGeom prst="rect">
            <a:avLst/>
          </a:prstGeom>
          <a:noFill/>
        </p:spPr>
        <p:txBody>
          <a:bodyPr wrap="none" rtlCol="0">
            <a:spAutoFit/>
          </a:bodyPr>
          <a:lstStyle/>
          <a:p>
            <a:r>
              <a:rPr kumimoji="1" lang="ja-JP" altLang="en-US" sz="1400" dirty="0" smtClean="0">
                <a:latin typeface="メイリオ" panose="020B0604030504040204" pitchFamily="50" charset="-128"/>
                <a:ea typeface="メイリオ" panose="020B0604030504040204" pitchFamily="50" charset="-128"/>
              </a:rPr>
              <a:t>シミュレーション結果（</a:t>
            </a:r>
            <a:r>
              <a:rPr kumimoji="1" lang="en-US" altLang="ja-JP" sz="1400" dirty="0" smtClean="0">
                <a:latin typeface="メイリオ" panose="020B0604030504040204" pitchFamily="50" charset="-128"/>
                <a:ea typeface="メイリオ" panose="020B0604030504040204" pitchFamily="50" charset="-128"/>
              </a:rPr>
              <a:t>8000</a:t>
            </a:r>
            <a:r>
              <a:rPr kumimoji="1" lang="ja-JP" altLang="en-US" sz="1400" dirty="0" smtClean="0">
                <a:latin typeface="メイリオ" panose="020B0604030504040204" pitchFamily="50" charset="-128"/>
                <a:ea typeface="メイリオ" panose="020B0604030504040204" pitchFamily="50" charset="-128"/>
              </a:rPr>
              <a:t>万年後）</a:t>
            </a:r>
            <a:endParaRPr kumimoji="1" lang="ja-JP" altLang="en-US" sz="1400" dirty="0">
              <a:latin typeface="メイリオ" panose="020B0604030504040204" pitchFamily="50" charset="-128"/>
              <a:ea typeface="メイリオ" panose="020B0604030504040204" pitchFamily="50" charset="-128"/>
            </a:endParaRPr>
          </a:p>
        </p:txBody>
      </p:sp>
      <p:cxnSp>
        <p:nvCxnSpPr>
          <p:cNvPr id="5" name="直線コネクタ 4"/>
          <p:cNvCxnSpPr/>
          <p:nvPr/>
        </p:nvCxnSpPr>
        <p:spPr>
          <a:xfrm>
            <a:off x="4572000" y="1761445"/>
            <a:ext cx="0" cy="42474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7627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1133</TotalTime>
  <Words>1514</Words>
  <Application>Microsoft Office PowerPoint</Application>
  <PresentationFormat>画面に合わせる (4:3)</PresentationFormat>
  <Paragraphs>397</Paragraphs>
  <Slides>116</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116</vt:i4>
      </vt:variant>
    </vt:vector>
  </HeadingPairs>
  <TitlesOfParts>
    <vt:vector size="124" baseType="lpstr">
      <vt:lpstr>HGP創英角ｺﾞｼｯｸUB</vt:lpstr>
      <vt:lpstr>HGS創英角ｺﾞｼｯｸUB</vt:lpstr>
      <vt:lpstr>ＭＳ Ｐゴシック</vt:lpstr>
      <vt:lpstr>メイリオ</vt:lpstr>
      <vt:lpstr>Arial</vt:lpstr>
      <vt:lpstr>Calibri</vt:lpstr>
      <vt:lpstr>Calibri Light</vt:lpstr>
      <vt:lpstr>Office テーマ</vt:lpstr>
      <vt:lpstr>『地球はどうしてできたのか― マントル対流と超大陸の謎』 吉田晶樹著　講談社ブルーバックス</vt:lpstr>
      <vt:lpstr>本資料を使用するにあたっての注意点  海洋研究開発機構　吉田晶樹</vt:lpstr>
      <vt:lpstr>図1-1 地球内部での温度と圧力の分布</vt:lpstr>
      <vt:lpstr>図1-2 地球内部の層構造</vt:lpstr>
      <vt:lpstr>図1-3 プレート運動の模式図（太平洋の断面）</vt:lpstr>
      <vt:lpstr>図1-4 プレート境界とプレート運動速度</vt:lpstr>
      <vt:lpstr>図1-5 大陸棚の定義</vt:lpstr>
      <vt:lpstr>図1-6 地球型惑星（水星、金星、地球、火星）と月の地形の高度頻度分布</vt:lpstr>
      <vt:lpstr>図1-7 ジオイド異常のパターン</vt:lpstr>
      <vt:lpstr>図1-8 ジオイド異常分布と地震波速度異常のパターン</vt:lpstr>
      <vt:lpstr>図1-9 マントルの下部熱境界層から発生するプルーム　</vt:lpstr>
      <vt:lpstr>図1-10 現在のマントル対流パターン</vt:lpstr>
      <vt:lpstr>図1-S1 現在のマントル対流パターン</vt:lpstr>
      <vt:lpstr>図2-1 アルフレッド・ウェゲナー（1880ｰ1930）</vt:lpstr>
      <vt:lpstr>図2-2 スナイダーが1858年に発表した大陸の復元図</vt:lpstr>
      <vt:lpstr>図2-3 ウェゲナーによる大陸移動の復元図</vt:lpstr>
      <vt:lpstr>図2-4 アーサー・ホームズ（1890ｰ1965）</vt:lpstr>
      <vt:lpstr>図2-5 ホームズによるマントル対流の概念図</vt:lpstr>
      <vt:lpstr>図2-6 超大陸を考慮した２次元マントル対流の コンピューター・シミュレーション</vt:lpstr>
      <vt:lpstr>図2-S1 ゴンドワナ大陸の動植物の分布図</vt:lpstr>
      <vt:lpstr>図3-1 プレートに働くいろいろな力</vt:lpstr>
      <vt:lpstr>図3-2 海洋プレートの運動速度と アセノスフェアの流れの速度との関係</vt:lpstr>
      <vt:lpstr>図3-3 各プレートの運動速度と さまざまなテクトニックな特徴との相関</vt:lpstr>
      <vt:lpstr>図3-4 プレートに働くそれぞれの力の“重要さ”</vt:lpstr>
      <vt:lpstr>図3-5 超大陸分裂の原動力の２つの考え方</vt:lpstr>
      <vt:lpstr>図3-6 沈み込み帯に囲まれたパンゲア超大陸</vt:lpstr>
      <vt:lpstr>図3-7 大陸地殻の年代分布</vt:lpstr>
      <vt:lpstr>図3-8 アイスランドの南西、レイキャネス海嶺周辺の海底地磁気異常の縞模様</vt:lpstr>
      <vt:lpstr>図3-9 地磁気縞模様ができる原理</vt:lpstr>
      <vt:lpstr>図3-10 海洋リソスフェアの年代</vt:lpstr>
      <vt:lpstr>図3-S1 過去500万年間における地球磁場逆転の歴史</vt:lpstr>
      <vt:lpstr>図3-11 中生代白亜紀から現在までの地球磁場</vt:lpstr>
      <vt:lpstr>図3-12 北米大陸とユーラシア大陸からの見かけの極移動（APW）曲線と，大西洋を閉じた場合の曲線</vt:lpstr>
      <vt:lpstr>図3-13 古地磁気学で復元された真の極移動（TPW）</vt:lpstr>
      <vt:lpstr>図4-1 ウィルソンサイクルの一連の過程</vt:lpstr>
      <vt:lpstr>図4-2 超大陸サイクルの内向パターンと外向パターン</vt:lpstr>
      <vt:lpstr>図4-3 超大陸の分裂・形成時代と オフィオライトの形成年代の関係</vt:lpstr>
      <vt:lpstr>図4-4 地質年代区分表と地球史の主な出来事</vt:lpstr>
      <vt:lpstr>図4-5 超大陸が存在していた時代</vt:lpstr>
      <vt:lpstr>図4-6 太古代から原生代初期の超大陸</vt:lpstr>
      <vt:lpstr>図4-S1-1 24.5億年前から10億年前の大陸移動の様子</vt:lpstr>
      <vt:lpstr>図4-7 原生代のネーナ超大陸とヌーナ超大陸</vt:lpstr>
      <vt:lpstr>図4-S1-2 原生代のコロンビア超大陸</vt:lpstr>
      <vt:lpstr>図4-S2-2 原生代のコロンビア超大陸</vt:lpstr>
      <vt:lpstr>図4-S3-1 ロディニア超大陸の形成と分裂</vt:lpstr>
      <vt:lpstr>図4-S3-2 ロディニア超大陸の形成と分裂</vt:lpstr>
      <vt:lpstr>図4-8 ロディニア超大陸の分裂からゴンドワナ大陸の形成</vt:lpstr>
      <vt:lpstr>図4-S4 ゴンドワナ大陸の分裂からパンゲア超大陸の形成</vt:lpstr>
      <vt:lpstr>図4-9 ゴンドワナ大陸（南パンゲア超大陸）の分裂過程</vt:lpstr>
      <vt:lpstr>図4-S5 ゴンドワナ，パンゲア，未来の超大陸の形成</vt:lpstr>
      <vt:lpstr>図4-10 5億5000万年前から現在までの海水準の変動</vt:lpstr>
      <vt:lpstr>図4-11 6億年前から現在までの大陸移動の様子</vt:lpstr>
      <vt:lpstr>図4-12 未来（2億5000万年後）の超大陸の予想図</vt:lpstr>
      <vt:lpstr>図5-1 マリアナ海溝とペルー・チリ海溝</vt:lpstr>
      <vt:lpstr>図5-2 沈み込み帯のコンピューター・シミュレーションの一例</vt:lpstr>
      <vt:lpstr>図5-3 大陸地殻形成モデル</vt:lpstr>
      <vt:lpstr>図5-4 各大陸の地殻の年代分布</vt:lpstr>
      <vt:lpstr>図5-5 大陸地殻の生産量</vt:lpstr>
      <vt:lpstr>図5-S1 大陸地殻生産率のさまざまなモデル</vt:lpstr>
      <vt:lpstr>図5-S2 巨大火成岩岩石区（LIPs）の分布</vt:lpstr>
      <vt:lpstr>図5-S3 世界の56枚のプレート</vt:lpstr>
      <vt:lpstr>図5-6 プレート面積のべき乗則</vt:lpstr>
      <vt:lpstr>図6-1 粘性率の深さ分布</vt:lpstr>
      <vt:lpstr>図6-2 マントルの熱収支</vt:lpstr>
      <vt:lpstr>図6-3 ホットスポットの位置と コア・マントル境界上の地震波速度異常</vt:lpstr>
      <vt:lpstr>図6-4 シリコーン油のベナール対流</vt:lpstr>
      <vt:lpstr>図6-5 レイリー・ベナール対流のいろいろなパターン</vt:lpstr>
      <vt:lpstr>図6-6 マントル対流の３種類のパターン</vt:lpstr>
      <vt:lpstr>図6-7 地震波トモグラフィーによる マントルの地震波速度異常構造</vt:lpstr>
      <vt:lpstr>図6-8 地震波トモグラフィーによる 各深さの地震波速度異常</vt:lpstr>
      <vt:lpstr>図6-9 スーパープルームとプルーム・クラスターの概念図</vt:lpstr>
      <vt:lpstr>図6-S1 負のクラペイロン勾配とマントル上昇・下降流の関係</vt:lpstr>
      <vt:lpstr>図6-10 660km相境界での 沈み込むスラブと上昇するプルームの様子</vt:lpstr>
      <vt:lpstr>図6-11 地震波トモグラフィーによる 各地域の沈み込むスラブの形態</vt:lpstr>
      <vt:lpstr>図6-12 コンピューター・シミュレーションで再現された スタグナントスラブ</vt:lpstr>
      <vt:lpstr>図6-13 4300万年前の太平洋プレートの運動方向の急変</vt:lpstr>
      <vt:lpstr>図6-14 ハワイ諸島ｰ天皇海山列</vt:lpstr>
      <vt:lpstr>図6-15 二層マントル対流，一層マントル対流， 一層・二層混合マントル対流</vt:lpstr>
      <vt:lpstr>図6-16 レイリー数と660km相境界のクラペイロン勾配の 違いによるマントル対流パターンの分類</vt:lpstr>
      <vt:lpstr>図6-17 地球磁気圏の構造模式図</vt:lpstr>
      <vt:lpstr>図6-18 双極子磁場</vt:lpstr>
      <vt:lpstr>図6-S2 地球ダイナモのコンピューター・シミュレーションで 再現されたテイラー柱型対流</vt:lpstr>
      <vt:lpstr>図6-19 地球ダイナモのコンピューター・シミュレーションで 再現された双極子磁場の逆転</vt:lpstr>
      <vt:lpstr>図6-20 地球ダイナモのコンピューター・シミュレーションで 再現された外核内の二層対流構造</vt:lpstr>
      <vt:lpstr>図6-21 内核の構造と性質</vt:lpstr>
      <vt:lpstr>図7-1 時間と深さに対する岩石学的・ 地球物理学的データ量の多さを示す模式図</vt:lpstr>
      <vt:lpstr>図7-2 マントル対流のシミュレーションで使用される 計算格子の例</vt:lpstr>
      <vt:lpstr>図7-S1 各格子における物理量の配置</vt:lpstr>
      <vt:lpstr>図7-S2 コロケート格子とスタッガード格子</vt:lpstr>
      <vt:lpstr>図7-S3 マントルに含まれる放射性元素の壊変による発熱量</vt:lpstr>
      <vt:lpstr>図7-3 レイリー数が107の場合の 非定常なマントル対流パターン</vt:lpstr>
      <vt:lpstr>図7-4 レイリー数が104の場合の 定常的なマントル対流パターン</vt:lpstr>
      <vt:lpstr>図7-5 粘性率の温度依存性と降伏応力を考慮した ３次元箱型マントル対流のシミュレーション結果</vt:lpstr>
      <vt:lpstr>図7-6 超大陸を模した“蓋”を設置した場合の マントル対流のシミュレーション結果</vt:lpstr>
      <vt:lpstr>図7-7 超大陸下に上昇流が発生するメカニズム</vt:lpstr>
      <vt:lpstr>図7-8 剛体大陸の数とコアからの加熱の有無の違いによる 超大陸形成のタイミング</vt:lpstr>
      <vt:lpstr>図7-9 自在に変形する大陸を考慮した マントル対流のシミュレーション結果の一例</vt:lpstr>
      <vt:lpstr>図7-10 大陸移動の様子の模式図</vt:lpstr>
      <vt:lpstr>図7-11 パンゲア超大陸を構成する各大陸ブロックを 考慮したマントル対流のシミュレーション</vt:lpstr>
      <vt:lpstr>図7-12 ２億年前のパンゲア超大陸の位置と 現在のジオイド異常パターン</vt:lpstr>
      <vt:lpstr>図7-13 約４億5000万年前から現在までのプレート運動の歴史を考慮したマントル対流のシミュレーション結果</vt:lpstr>
      <vt:lpstr>図7-14 ４億2500万年前以降の沈み込み帯の位置</vt:lpstr>
      <vt:lpstr>図7-15 地震波トモグラフィーモデルに基づいて シミュレートした現在のマントル内部の流れ場の様子</vt:lpstr>
      <vt:lpstr>図7-16 マントル対流を過去に遡ってシミュレートした 結果の一例</vt:lpstr>
      <vt:lpstr>補足資料A 各沈み込み帯の沈み込むプレートの様子</vt:lpstr>
      <vt:lpstr>図A-1 各深さの地震波速度異常構造</vt:lpstr>
      <vt:lpstr>図A-2 日本海溝と小笠原海溝</vt:lpstr>
      <vt:lpstr>図A-3 小笠原海溝とマリアナ海溝</vt:lpstr>
      <vt:lpstr>図A-4 クリル海溝</vt:lpstr>
      <vt:lpstr>図A-5 ジャワ海溝</vt:lpstr>
      <vt:lpstr>図A-6 トンガ海溝とケルマディック海溝</vt:lpstr>
      <vt:lpstr>図A-7 チリ海溝</vt:lpstr>
      <vt:lpstr>図A-8 ペルー海溝</vt:lpstr>
      <vt:lpstr>図A-9 南アメリカ大陸の南北断面</vt:lpstr>
      <vt:lpstr>図A-10 中央アメリカ海溝</vt:lpstr>
      <vt:lpstr>図A-11 マントル遷移層で滞留するスラブと 下部マントル最上部に掛かるスラブ</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Masaki</dc:creator>
  <cp:lastModifiedBy>Masaki</cp:lastModifiedBy>
  <cp:revision>267</cp:revision>
  <dcterms:created xsi:type="dcterms:W3CDTF">2015-06-16T23:27:04Z</dcterms:created>
  <dcterms:modified xsi:type="dcterms:W3CDTF">2016-08-18T00:35:18Z</dcterms:modified>
</cp:coreProperties>
</file>